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5"/>
  </p:notesMasterIdLst>
  <p:sldIdLst>
    <p:sldId id="257" r:id="rId3"/>
    <p:sldId id="289" r:id="rId4"/>
    <p:sldId id="423" r:id="rId5"/>
    <p:sldId id="259" r:id="rId6"/>
    <p:sldId id="496" r:id="rId7"/>
    <p:sldId id="419" r:id="rId8"/>
    <p:sldId id="511" r:id="rId9"/>
    <p:sldId id="418" r:id="rId10"/>
    <p:sldId id="653" r:id="rId11"/>
    <p:sldId id="421" r:id="rId12"/>
    <p:sldId id="422" r:id="rId13"/>
    <p:sldId id="512" r:id="rId14"/>
    <p:sldId id="370" r:id="rId15"/>
    <p:sldId id="260" r:id="rId16"/>
    <p:sldId id="258" r:id="rId17"/>
    <p:sldId id="513" r:id="rId18"/>
    <p:sldId id="439" r:id="rId19"/>
    <p:sldId id="441" r:id="rId20"/>
    <p:sldId id="518" r:id="rId21"/>
    <p:sldId id="519" r:id="rId22"/>
    <p:sldId id="517" r:id="rId23"/>
    <p:sldId id="520" r:id="rId24"/>
    <p:sldId id="498" r:id="rId25"/>
    <p:sldId id="262" r:id="rId26"/>
    <p:sldId id="516" r:id="rId27"/>
    <p:sldId id="264" r:id="rId28"/>
    <p:sldId id="442" r:id="rId29"/>
    <p:sldId id="443" r:id="rId30"/>
    <p:sldId id="444" r:id="rId31"/>
    <p:sldId id="446" r:id="rId32"/>
    <p:sldId id="437" r:id="rId33"/>
    <p:sldId id="447" r:id="rId34"/>
    <p:sldId id="448" r:id="rId35"/>
    <p:sldId id="449" r:id="rId36"/>
    <p:sldId id="450" r:id="rId37"/>
    <p:sldId id="451" r:id="rId38"/>
    <p:sldId id="452" r:id="rId39"/>
    <p:sldId id="453" r:id="rId40"/>
    <p:sldId id="454" r:id="rId41"/>
    <p:sldId id="455" r:id="rId42"/>
    <p:sldId id="456" r:id="rId43"/>
    <p:sldId id="596" r:id="rId44"/>
    <p:sldId id="459" r:id="rId45"/>
    <p:sldId id="457" r:id="rId46"/>
    <p:sldId id="458" r:id="rId47"/>
    <p:sldId id="597" r:id="rId48"/>
    <p:sldId id="460" r:id="rId49"/>
    <p:sldId id="461" r:id="rId50"/>
    <p:sldId id="462" r:id="rId51"/>
    <p:sldId id="463" r:id="rId52"/>
    <p:sldId id="464" r:id="rId53"/>
    <p:sldId id="465" r:id="rId54"/>
    <p:sldId id="466" r:id="rId55"/>
    <p:sldId id="467" r:id="rId56"/>
    <p:sldId id="550" r:id="rId57"/>
    <p:sldId id="560" r:id="rId58"/>
    <p:sldId id="561" r:id="rId59"/>
    <p:sldId id="562" r:id="rId60"/>
    <p:sldId id="563" r:id="rId61"/>
    <p:sldId id="564" r:id="rId62"/>
    <p:sldId id="487" r:id="rId63"/>
    <p:sldId id="565" r:id="rId64"/>
    <p:sldId id="566" r:id="rId65"/>
    <p:sldId id="567" r:id="rId66"/>
    <p:sldId id="568" r:id="rId67"/>
    <p:sldId id="595" r:id="rId68"/>
    <p:sldId id="592" r:id="rId69"/>
    <p:sldId id="569" r:id="rId70"/>
    <p:sldId id="570" r:id="rId71"/>
    <p:sldId id="571" r:id="rId72"/>
    <p:sldId id="594" r:id="rId73"/>
    <p:sldId id="572" r:id="rId74"/>
    <p:sldId id="573" r:id="rId75"/>
    <p:sldId id="574" r:id="rId76"/>
    <p:sldId id="575" r:id="rId77"/>
    <p:sldId id="576" r:id="rId78"/>
    <p:sldId id="577" r:id="rId79"/>
    <p:sldId id="578" r:id="rId80"/>
    <p:sldId id="579" r:id="rId81"/>
    <p:sldId id="488" r:id="rId82"/>
    <p:sldId id="580" r:id="rId83"/>
    <p:sldId id="311" r:id="rId84"/>
    <p:sldId id="522" r:id="rId85"/>
    <p:sldId id="312" r:id="rId86"/>
    <p:sldId id="313" r:id="rId87"/>
    <p:sldId id="314" r:id="rId88"/>
    <p:sldId id="315" r:id="rId89"/>
    <p:sldId id="331" r:id="rId90"/>
    <p:sldId id="581" r:id="rId91"/>
    <p:sldId id="490" r:id="rId92"/>
    <p:sldId id="491" r:id="rId93"/>
    <p:sldId id="492" r:id="rId94"/>
    <p:sldId id="493" r:id="rId95"/>
    <p:sldId id="494" r:id="rId96"/>
    <p:sldId id="495" r:id="rId97"/>
    <p:sldId id="371" r:id="rId98"/>
    <p:sldId id="427" r:id="rId99"/>
    <p:sldId id="349" r:id="rId100"/>
    <p:sldId id="431" r:id="rId101"/>
    <p:sldId id="429" r:id="rId102"/>
    <p:sldId id="430" r:id="rId103"/>
    <p:sldId id="432" r:id="rId104"/>
    <p:sldId id="433" r:id="rId105"/>
    <p:sldId id="352" r:id="rId106"/>
    <p:sldId id="499" r:id="rId107"/>
    <p:sldId id="434" r:id="rId108"/>
    <p:sldId id="350" r:id="rId109"/>
    <p:sldId id="435" r:id="rId110"/>
    <p:sldId id="355" r:id="rId111"/>
    <p:sldId id="356" r:id="rId112"/>
    <p:sldId id="390" r:id="rId113"/>
    <p:sldId id="554" r:id="rId114"/>
    <p:sldId id="351" r:id="rId115"/>
    <p:sldId id="436" r:id="rId116"/>
    <p:sldId id="353" r:id="rId117"/>
    <p:sldId id="379" r:id="rId118"/>
    <p:sldId id="376" r:id="rId119"/>
    <p:sldId id="598" r:id="rId120"/>
    <p:sldId id="599" r:id="rId121"/>
    <p:sldId id="600" r:id="rId122"/>
    <p:sldId id="601" r:id="rId123"/>
    <p:sldId id="602" r:id="rId124"/>
    <p:sldId id="603" r:id="rId125"/>
    <p:sldId id="604" r:id="rId126"/>
    <p:sldId id="605" r:id="rId127"/>
    <p:sldId id="606" r:id="rId128"/>
    <p:sldId id="607" r:id="rId129"/>
    <p:sldId id="608" r:id="rId130"/>
    <p:sldId id="652" r:id="rId131"/>
    <p:sldId id="609" r:id="rId132"/>
    <p:sldId id="610" r:id="rId133"/>
    <p:sldId id="611" r:id="rId134"/>
    <p:sldId id="612" r:id="rId135"/>
    <p:sldId id="613" r:id="rId136"/>
    <p:sldId id="614" r:id="rId137"/>
    <p:sldId id="615" r:id="rId138"/>
    <p:sldId id="616" r:id="rId139"/>
    <p:sldId id="617" r:id="rId140"/>
    <p:sldId id="618" r:id="rId141"/>
    <p:sldId id="619" r:id="rId142"/>
    <p:sldId id="620" r:id="rId143"/>
    <p:sldId id="621" r:id="rId144"/>
    <p:sldId id="622" r:id="rId145"/>
    <p:sldId id="623" r:id="rId146"/>
    <p:sldId id="624" r:id="rId147"/>
    <p:sldId id="625" r:id="rId148"/>
    <p:sldId id="626" r:id="rId149"/>
    <p:sldId id="627" r:id="rId150"/>
    <p:sldId id="628" r:id="rId151"/>
    <p:sldId id="629" r:id="rId152"/>
    <p:sldId id="630" r:id="rId153"/>
    <p:sldId id="631" r:id="rId154"/>
    <p:sldId id="632" r:id="rId155"/>
    <p:sldId id="633" r:id="rId156"/>
    <p:sldId id="634" r:id="rId157"/>
    <p:sldId id="635" r:id="rId158"/>
    <p:sldId id="636" r:id="rId159"/>
    <p:sldId id="637" r:id="rId160"/>
    <p:sldId id="638" r:id="rId161"/>
    <p:sldId id="639" r:id="rId162"/>
    <p:sldId id="640" r:id="rId163"/>
    <p:sldId id="641" r:id="rId164"/>
    <p:sldId id="642" r:id="rId165"/>
    <p:sldId id="643" r:id="rId166"/>
    <p:sldId id="644" r:id="rId167"/>
    <p:sldId id="645" r:id="rId168"/>
    <p:sldId id="646" r:id="rId169"/>
    <p:sldId id="647" r:id="rId170"/>
    <p:sldId id="648" r:id="rId171"/>
    <p:sldId id="649" r:id="rId172"/>
    <p:sldId id="650" r:id="rId173"/>
    <p:sldId id="651" r:id="rId1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56" clrIdx="0">
    <p:extLst/>
  </p:cmAuthor>
  <p:cmAuthor id="2" name="training1" initials="t" lastIdx="3" clrIdx="1"/>
  <p:cmAuthor id="3" name="Yves Reecht" initials="YR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7E7E"/>
    <a:srgbClr val="ECBEBA"/>
    <a:srgbClr val="C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28" autoAdjust="0"/>
  </p:normalViewPr>
  <p:slideViewPr>
    <p:cSldViewPr snapToGrid="0">
      <p:cViewPr varScale="1">
        <p:scale>
          <a:sx n="75" d="100"/>
          <a:sy n="75" d="100"/>
        </p:scale>
        <p:origin x="-97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notesMaster" Target="notesMasters/notesMaster1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commentAuthors" Target="commentAuthor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77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slide" Target="slides/slide170.xml"/><Relationship Id="rId180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15:11.987" idx="15">
    <p:pos x="4944" y="2333"/>
    <p:text>keep for later, create 'extras' section at the end</p:text>
    <p:extLst>
      <p:ext uri="{C676402C-5697-4E1C-873F-D02D1690AC5C}">
        <p15:threadingInfo xmlns:p15="http://schemas.microsoft.com/office/powerpoint/2012/main" timeZoneBias="0"/>
      </p:ext>
    </p:extLst>
  </p:cm>
  <p:cm authorId="3" dt="2017-11-17T17:26:35.960" idx="1">
    <p:pos x="4973" y="2455"/>
    <p:text>Non, je prefere garder ca ici: tout ce que tu peux faire sur un vecteur peut etre fait sur ceux la aussi.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8:19.956" idx="34">
    <p:pos x="1757" y="221"/>
    <p:text>suppress as already presented by Yves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9:12.881" idx="35">
    <p:pos x="4262" y="3648"/>
    <p:text>suppress last sentence, create second dia giving potential data entry issues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0:14.095" idx="36">
    <p:pos x="5635" y="3091"/>
    <p:text>keep for later ?!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440" y="831"/>
    <p:text>Verifier les noms des fichiers a creer pour etre coherents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6:26:52.472" idx="2">
    <p:pos x="10" y="10"/>
    <p:text>question to be modified or stuff explained</p:tex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9:22.860" idx="40">
    <p:pos x="4618" y="2448"/>
    <p:text>sperate and coule with next slide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53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54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0:50.412" idx="55">
    <p:pos x="1728" y="115"/>
    <p:text>move into extra section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33.614" idx="56">
    <p:pos x="4925" y="221"/>
    <p:text>move in extra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1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4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30:02.962" idx="24">
    <p:pos x="10" y="10"/>
    <p:text>add above with part on seq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0:23.260" idx="29">
    <p:pos x="10" y="10"/>
    <p:text>decompose into three slides with exercises following. Require more exercises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6:47:24.159" idx="45">
    <p:pos x="10" y="10"/>
    <p:text>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01.841" idx="32">
    <p:pos x="3562" y="221"/>
    <p:text>move for later ?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21/02/2018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137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3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138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73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>
                <a:solidFill>
                  <a:prstClr val="black"/>
                </a:solidFill>
              </a:rPr>
              <a:pPr/>
              <a:t>170</a:t>
            </a:fld>
            <a:endParaRPr lang="en-IE" altLang="en-US">
              <a:solidFill>
                <a:prstClr val="black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76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95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2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438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051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78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293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7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81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2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21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21/02/2018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21/02/2018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21/02/2018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21/02/2018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21/02/2018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21/02/2018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21/02/2018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21/02/2018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0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50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gif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6.xml"/><Relationship Id="rId4" Type="http://schemas.openxmlformats.org/officeDocument/2006/relationships/image" Target="../media/image15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8.png"/><Relationship Id="rId7" Type="http://schemas.openxmlformats.org/officeDocument/2006/relationships/image" Target="../media/image16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0.png"/><Relationship Id="rId5" Type="http://schemas.openxmlformats.org/officeDocument/2006/relationships/image" Target="../media/image6.png"/><Relationship Id="rId10" Type="http://schemas.openxmlformats.org/officeDocument/2006/relationships/comments" Target="../comments/comment17.xml"/><Relationship Id="rId4" Type="http://schemas.openxmlformats.org/officeDocument/2006/relationships/image" Target="../media/image159.png"/><Relationship Id="rId9" Type="http://schemas.openxmlformats.org/officeDocument/2006/relationships/image" Target="../media/image16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bert_Gentleman_(statistician)" TargetMode="External"/><Relationship Id="rId2" Type="http://schemas.openxmlformats.org/officeDocument/2006/relationships/hyperlink" Target="https://en.wikipedia.org/wiki/Ross_Ihak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s://en.wikipedia.org/wiki/University_of_Auckland" TargetMode="Externa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9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1.jpe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8.xml"/><Relationship Id="rId4" Type="http://schemas.openxmlformats.org/officeDocument/2006/relationships/image" Target="../media/image19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9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9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jpeg"/><Relationship Id="rId13" Type="http://schemas.openxmlformats.org/officeDocument/2006/relationships/image" Target="../media/image6.png"/><Relationship Id="rId3" Type="http://schemas.openxmlformats.org/officeDocument/2006/relationships/image" Target="../media/image206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210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209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208.jpeg"/><Relationship Id="rId14" Type="http://schemas.openxmlformats.org/officeDocument/2006/relationships/image" Target="../media/image212.jpe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comments" Target="../comments/comment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5.png"/><Relationship Id="rId5" Type="http://schemas.openxmlformats.org/officeDocument/2006/relationships/image" Target="../media/image100.png"/><Relationship Id="rId10" Type="http://schemas.openxmlformats.org/officeDocument/2006/relationships/image" Target="../media/image104.png"/><Relationship Id="rId4" Type="http://schemas.openxmlformats.org/officeDocument/2006/relationships/image" Target="../media/image99.png"/><Relationship Id="rId9" Type="http://schemas.openxmlformats.org/officeDocument/2006/relationships/image" Target="../media/image10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10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112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11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rwBc6PwAc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7.gif"/><Relationship Id="rId4" Type="http://schemas.openxmlformats.org/officeDocument/2006/relationships/image" Target="../media/image126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</a:t>
            </a:r>
            <a:r>
              <a:rPr lang="en-IE" sz="5400" dirty="0" smtClean="0"/>
              <a:t>course</a:t>
            </a:r>
            <a:br>
              <a:rPr lang="en-IE" sz="5400" dirty="0" smtClean="0"/>
            </a:br>
            <a:r>
              <a:rPr lang="en-IE" sz="5400" dirty="0"/>
              <a:t/>
            </a: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err="1" smtClean="0"/>
              <a:t>Reecht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/>
              <a:t/>
            </a:r>
            <a:br>
              <a:rPr lang="en-IE" sz="2700" dirty="0"/>
            </a:br>
            <a:r>
              <a:rPr lang="en-IE" sz="2700" dirty="0">
                <a:hlinkClick r:id="rId2"/>
              </a:rPr>
              <a:t>https://</a:t>
            </a:r>
            <a:r>
              <a:rPr lang="en-IE" sz="2700" dirty="0" smtClean="0">
                <a:hlinkClick r:id="rId2"/>
              </a:rPr>
              <a:t>github.com/GuillaumeBal/r.training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1600" dirty="0" smtClean="0"/>
              <a:t>February 2018</a:t>
            </a:r>
            <a:endParaRPr lang="en-IE" sz="1600" dirty="0"/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Common base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9161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</a:t>
            </a:r>
            <a:r>
              <a:rPr lang="en-IE" dirty="0" smtClean="0"/>
              <a:t>Outputs (interaction </a:t>
            </a:r>
            <a:r>
              <a:rPr lang="en-IE" dirty="0"/>
              <a:t>with external entities 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Variables: </a:t>
            </a:r>
            <a:r>
              <a:rPr lang="en-IE" dirty="0"/>
              <a:t>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Functions: </a:t>
            </a:r>
            <a:r>
              <a:rPr lang="en-IE" dirty="0"/>
              <a:t>for executing </a:t>
            </a:r>
            <a:r>
              <a:rPr lang="en-IE" dirty="0" smtClean="0"/>
              <a:t>a </a:t>
            </a:r>
            <a:r>
              <a:rPr lang="en-IE" dirty="0"/>
              <a:t>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Conditionals: </a:t>
            </a:r>
            <a:r>
              <a:rPr lang="en-IE" dirty="0"/>
              <a:t>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barplot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 smtClean="0"/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 smtClean="0"/>
              <a:t>vectors</a:t>
            </a:r>
            <a:r>
              <a:rPr lang="fr-FR" sz="2000" dirty="0" smtClean="0"/>
              <a:t> (</a:t>
            </a:r>
            <a:r>
              <a:rPr lang="fr-FR" sz="2000" dirty="0" err="1" smtClean="0"/>
              <a:t>regular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</a:t>
            </a:r>
            <a:r>
              <a:rPr lang="fr-FR" sz="20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smtClean="0"/>
              <a:t>matrices (</a:t>
            </a:r>
            <a:r>
              <a:rPr lang="fr-FR" sz="2000" dirty="0" err="1" smtClean="0"/>
              <a:t>including</a:t>
            </a:r>
            <a:r>
              <a:rPr lang="fr-FR" sz="2000" dirty="0" smtClean="0"/>
              <a:t> </a:t>
            </a:r>
            <a:r>
              <a:rPr lang="fr-FR" sz="2000" dirty="0" err="1" smtClean="0"/>
              <a:t>contengency</a:t>
            </a:r>
            <a:r>
              <a:rPr lang="fr-FR" sz="2000" dirty="0" smtClean="0"/>
              <a:t> tables, </a:t>
            </a:r>
            <a:r>
              <a:rPr lang="fr-FR" sz="2000" dirty="0" err="1" smtClean="0"/>
              <a:t>stacked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barplots</a:t>
            </a:r>
            <a:r>
              <a:rPr lang="fr-FR" sz="2000" dirty="0" smtClean="0"/>
              <a:t>) </a:t>
            </a:r>
            <a:endParaRPr lang="en-US" sz="2000" dirty="0" smtClean="0"/>
          </a:p>
          <a:p>
            <a:endParaRPr lang="fr-FR" sz="2800" dirty="0" smtClean="0"/>
          </a:p>
          <a:p>
            <a:endParaRPr lang="en-IE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Legend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boxplot()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Displays groups of numerical data through their quartiles</a:t>
            </a:r>
          </a:p>
          <a:p>
            <a:endParaRPr lang="fr-FR" sz="2800" dirty="0" smtClean="0"/>
          </a:p>
          <a:p>
            <a:r>
              <a:rPr lang="fr-FR" sz="2800" dirty="0" smtClean="0"/>
              <a:t>You </a:t>
            </a:r>
            <a:r>
              <a:rPr lang="fr-FR" sz="2800" dirty="0" err="1" smtClean="0"/>
              <a:t>can</a:t>
            </a:r>
            <a:r>
              <a:rPr lang="fr-FR" sz="2800" dirty="0" smtClean="0"/>
              <a:t> display a box for </a:t>
            </a:r>
            <a:r>
              <a:rPr lang="fr-FR" sz="2800" dirty="0" err="1" smtClean="0"/>
              <a:t>different</a:t>
            </a:r>
            <a:r>
              <a:rPr lang="fr-FR" sz="2800" dirty="0" smtClean="0"/>
              <a:t> factor </a:t>
            </a:r>
            <a:r>
              <a:rPr lang="fr-FR" sz="2800" dirty="0" err="1" smtClean="0"/>
              <a:t>levels</a:t>
            </a:r>
            <a:endParaRPr lang="en-US" sz="2800" dirty="0" smtClean="0"/>
          </a:p>
          <a:p>
            <a:endParaRPr lang="en-IE" sz="28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Relationships </a:t>
            </a:r>
            <a:r>
              <a:rPr lang="en-IE" sz="2000" dirty="0" smtClean="0"/>
              <a:t>(mean weight / mean length per river)</a:t>
            </a:r>
          </a:p>
          <a:p>
            <a:endParaRPr lang="en-IE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pairs()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Displays relationships between all variables of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 </a:t>
            </a:r>
          </a:p>
          <a:p>
            <a:endParaRPr lang="en-IE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Saving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 smtClean="0"/>
              <a:t>R graphics can be saved as 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pdf</a:t>
            </a:r>
            <a:r>
              <a:rPr lang="en-IE" dirty="0" smtClean="0"/>
              <a:t> files</a:t>
            </a:r>
            <a:r>
              <a:rPr lang="en-IE" i="1" dirty="0" smtClean="0"/>
              <a:t> , </a:t>
            </a:r>
            <a:r>
              <a:rPr lang="en-IE" i="1" dirty="0" err="1" smtClean="0"/>
              <a:t>pdf</a:t>
            </a:r>
            <a:r>
              <a:rPr lang="en-IE" i="1" dirty="0" smtClean="0"/>
              <a:t>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.tiff files , </a:t>
            </a:r>
            <a:r>
              <a:rPr lang="en-IE" i="1" dirty="0" smtClean="0"/>
              <a:t>tiff()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png</a:t>
            </a:r>
            <a:r>
              <a:rPr lang="en-IE" dirty="0" smtClean="0"/>
              <a:t> files, </a:t>
            </a:r>
            <a:r>
              <a:rPr lang="en-IE" i="1" dirty="0" err="1" smtClean="0"/>
              <a:t>png</a:t>
            </a:r>
            <a:r>
              <a:rPr lang="en-IE" i="1" dirty="0" smtClean="0"/>
              <a:t>() </a:t>
            </a:r>
            <a:r>
              <a:rPr lang="en-IE" dirty="0" smtClean="0"/>
              <a:t>function </a:t>
            </a:r>
          </a:p>
          <a:p>
            <a:pPr lvl="1"/>
            <a:r>
              <a:rPr lang="en-IE" dirty="0" smtClean="0"/>
              <a:t>...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pdf() / tiff() …  #</a:t>
            </a:r>
            <a:r>
              <a:rPr lang="en-IE" dirty="0"/>
              <a:t> ‘start recording’ instruction using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plot() / boxplot() </a:t>
            </a:r>
            <a:r>
              <a:rPr lang="en-IE" dirty="0" smtClean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 smtClean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 smtClean="0"/>
              <a:t>Arguments needed quite similar for all the kind of outputs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2675" y="1435731"/>
            <a:ext cx="3835149" cy="25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Plot  length Vs weight of </a:t>
            </a:r>
            <a:r>
              <a:rPr lang="en-IE" dirty="0" err="1" smtClean="0"/>
              <a:t>sea.age</a:t>
            </a:r>
            <a:r>
              <a:rPr lang="en-IE" dirty="0" smtClean="0"/>
              <a:t> = 1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Histogram weight of fish 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Boxplot of weight with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</a:t>
            </a:r>
            <a:r>
              <a:rPr lang="en-IE" dirty="0"/>
              <a:t>some of your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Barplot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number of fish per year (</a:t>
            </a: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contengency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number fish per river per year (if time)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4.2 Customizing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Lines, points, axes and text styles</a:t>
            </a:r>
          </a:p>
          <a:p>
            <a:r>
              <a:rPr lang="en-IE" dirty="0" smtClean="0"/>
              <a:t>Plotting area, 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Features type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With type argument plot function</a:t>
            </a:r>
            <a:endParaRPr lang="en-IE" dirty="0"/>
          </a:p>
        </p:txBody>
      </p:sp>
      <p:pic>
        <p:nvPicPr>
          <p:cNvPr id="1026" name="Picture 2" descr="Résultat de recherche d'images pour &quot;R plot types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089" y="1893951"/>
            <a:ext cx="4471988" cy="44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 smtClean="0"/>
              <a:t>Points, lines and colours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Points type : </a:t>
            </a:r>
            <a:r>
              <a:rPr lang="en-IE" dirty="0" err="1" smtClean="0"/>
              <a:t>pch</a:t>
            </a:r>
            <a:r>
              <a:rPr lang="en-IE" dirty="0" smtClean="0"/>
              <a:t> =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 smtClean="0"/>
              <a:t>Color</a:t>
            </a:r>
            <a:r>
              <a:rPr lang="en-IE" dirty="0" smtClean="0"/>
              <a:t> </a:t>
            </a:r>
            <a:r>
              <a:rPr lang="en-IE" dirty="0"/>
              <a:t>: </a:t>
            </a:r>
            <a:r>
              <a:rPr lang="en-IE" dirty="0" smtClean="0"/>
              <a:t>col </a:t>
            </a:r>
            <a:r>
              <a:rPr lang="en-IE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You can insert legends with legend()</a:t>
            </a:r>
          </a:p>
          <a:p>
            <a:endParaRPr lang="en-IE" dirty="0" smtClean="0"/>
          </a:p>
          <a:p>
            <a:r>
              <a:rPr lang="en-IE" dirty="0" smtClean="0"/>
              <a:t>Add text to the plot using</a:t>
            </a:r>
          </a:p>
          <a:p>
            <a:pPr lvl="1"/>
            <a:r>
              <a:rPr lang="en-IE" dirty="0" smtClean="0"/>
              <a:t>text()</a:t>
            </a:r>
          </a:p>
          <a:p>
            <a:pPr lvl="1"/>
            <a:r>
              <a:rPr lang="en-IE" dirty="0" err="1" smtClean="0"/>
              <a:t>mtext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Create custom axes</a:t>
            </a:r>
          </a:p>
          <a:p>
            <a:pPr lvl="1"/>
            <a:r>
              <a:rPr lang="en-IE" dirty="0" smtClean="0"/>
              <a:t>Set axes = FALSE in plot() or </a:t>
            </a:r>
            <a:r>
              <a:rPr lang="en-IE" dirty="0" err="1" smtClean="0"/>
              <a:t>boxplot</a:t>
            </a:r>
            <a:r>
              <a:rPr lang="en-IE" dirty="0" smtClean="0"/>
              <a:t>() or ...</a:t>
            </a:r>
          </a:p>
          <a:p>
            <a:pPr lvl="1"/>
            <a:r>
              <a:rPr lang="en-IE" dirty="0" smtClean="0"/>
              <a:t>Draw your custom axes using axis()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Add curves, lines, other points</a:t>
            </a:r>
          </a:p>
          <a:p>
            <a:pPr lvl="1"/>
            <a:r>
              <a:rPr lang="en-IE" dirty="0" smtClean="0"/>
              <a:t>lines()</a:t>
            </a:r>
          </a:p>
          <a:p>
            <a:pPr lvl="1"/>
            <a:r>
              <a:rPr lang="en-IE" dirty="0" err="1" smtClean="0"/>
              <a:t>abline</a:t>
            </a:r>
            <a:r>
              <a:rPr lang="en-IE" dirty="0" smtClean="0"/>
              <a:t>()</a:t>
            </a:r>
          </a:p>
          <a:p>
            <a:pPr lvl="1"/>
            <a:r>
              <a:rPr lang="en-IE" dirty="0"/>
              <a:t>c</a:t>
            </a:r>
            <a:r>
              <a:rPr lang="en-IE" dirty="0" smtClean="0"/>
              <a:t>urve()</a:t>
            </a:r>
          </a:p>
          <a:p>
            <a:pPr lvl="1"/>
            <a:r>
              <a:rPr lang="en-IE" dirty="0" smtClean="0"/>
              <a:t>points()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Find the coordinates of points using locator()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</a:t>
            </a:r>
            <a:r>
              <a:rPr lang="en-IE" dirty="0" smtClean="0"/>
              <a:t>= language </a:t>
            </a:r>
            <a:r>
              <a:rPr lang="en-IE" dirty="0"/>
              <a:t>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2541" y="1825625"/>
            <a:ext cx="85711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Plot the length Vs weight of </a:t>
            </a:r>
          </a:p>
          <a:p>
            <a:pPr marL="457200" lvl="1" indent="0">
              <a:buNone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fish from the Moy river with small points, limit weight axis to 10 </a:t>
            </a:r>
            <a:r>
              <a:rPr lang="en-IE" sz="1800" dirty="0" smtClean="0"/>
              <a:t>(see </a:t>
            </a:r>
            <a:r>
              <a:rPr lang="en-IE" sz="1800" dirty="0" err="1" smtClean="0"/>
              <a:t>pch</a:t>
            </a:r>
            <a:r>
              <a:rPr lang="en-IE" sz="1800" dirty="0" smtClean="0"/>
              <a:t> and </a:t>
            </a:r>
            <a:r>
              <a:rPr lang="en-IE" sz="1800" dirty="0" err="1" smtClean="0"/>
              <a:t>ylim</a:t>
            </a:r>
            <a:r>
              <a:rPr lang="en-IE" sz="1800" dirty="0" smtClean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Show us your artsy side, play with the arguments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all fish with a different </a:t>
            </a:r>
            <a:r>
              <a:rPr lang="en-IE" dirty="0" err="1"/>
              <a:t>color</a:t>
            </a:r>
            <a:r>
              <a:rPr lang="en-IE" dirty="0"/>
              <a:t> per river (see col argument, use river data as numeric)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09739"/>
            <a:ext cx="8345545" cy="2852737"/>
          </a:xfrm>
        </p:spPr>
        <p:txBody>
          <a:bodyPr/>
          <a:lstStyle/>
          <a:p>
            <a:r>
              <a:rPr lang="en-IE" dirty="0" smtClean="0"/>
              <a:t>4.3 Global graphics settings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</a:t>
            </a:r>
            <a:r>
              <a:rPr lang="en-IE" dirty="0" smtClean="0"/>
              <a:t>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52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global parameters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523149"/>
            <a:ext cx="865163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Queries graphical parameters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Sets parameters </a:t>
            </a:r>
            <a:r>
              <a:rPr lang="en-IE" dirty="0" smtClean="0">
                <a:solidFill>
                  <a:srgbClr val="FF0000"/>
                </a:solidFill>
              </a:rPr>
              <a:t>for all subsequent graphics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Split your graph window</a:t>
            </a:r>
          </a:p>
          <a:p>
            <a:pPr lvl="1"/>
            <a:r>
              <a:rPr lang="en-IE" dirty="0" smtClean="0"/>
              <a:t>multiple graphs per window with </a:t>
            </a:r>
            <a:r>
              <a:rPr lang="en-IE" dirty="0" err="1" smtClean="0"/>
              <a:t>mfcol</a:t>
            </a:r>
            <a:r>
              <a:rPr lang="en-IE" dirty="0" smtClean="0"/>
              <a:t> or </a:t>
            </a:r>
            <a:r>
              <a:rPr lang="en-IE" dirty="0" err="1" smtClean="0"/>
              <a:t>mfrow</a:t>
            </a:r>
            <a:endParaRPr lang="en-IE" dirty="0" smtClean="0"/>
          </a:p>
          <a:p>
            <a:pPr lvl="1"/>
            <a:r>
              <a:rPr lang="en-IE" dirty="0"/>
              <a:t>control inner and outer margins </a:t>
            </a:r>
            <a:r>
              <a:rPr lang="en-IE" dirty="0" smtClean="0"/>
              <a:t>mar() and </a:t>
            </a:r>
            <a:r>
              <a:rPr lang="en-IE" dirty="0" err="1" smtClean="0"/>
              <a:t>oma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4475" y="4663265"/>
            <a:ext cx="5088353" cy="179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73256" y="4362450"/>
            <a:ext cx="431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i="1" u="sng" dirty="0" smtClean="0">
                <a:solidFill>
                  <a:srgbClr val="FF0000"/>
                </a:solidFill>
              </a:rPr>
              <a:t>JUST 4 values within </a:t>
            </a:r>
            <a:r>
              <a:rPr lang="en-IE" b="1" i="1" u="sng" dirty="0" err="1" smtClean="0">
                <a:solidFill>
                  <a:srgbClr val="FF0000"/>
                </a:solidFill>
              </a:rPr>
              <a:t>oma</a:t>
            </a:r>
            <a:r>
              <a:rPr lang="en-IE" b="1" i="1" u="sng" dirty="0" smtClean="0">
                <a:solidFill>
                  <a:srgbClr val="FF0000"/>
                </a:solidFill>
              </a:rPr>
              <a:t>() and mar() !!!!</a:t>
            </a:r>
            <a:endParaRPr lang="en-IE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2173" y="6488668"/>
            <a:ext cx="511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http://rgraphics.limnology.wisc.edu/rmargins_sf.php</a:t>
            </a:r>
          </a:p>
        </p:txBody>
      </p:sp>
      <p:pic>
        <p:nvPicPr>
          <p:cNvPr id="1026" name="Picture 2" descr="Résultat de recherche d'images pour &quot;R p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940" y="1320311"/>
            <a:ext cx="4494881" cy="44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16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6438" y="1825625"/>
            <a:ext cx="8857561" cy="4351338"/>
          </a:xfrm>
        </p:spPr>
        <p:txBody>
          <a:bodyPr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</a:t>
            </a:r>
            <a:r>
              <a:rPr lang="en-IE" dirty="0"/>
              <a:t>x11() to create new graph </a:t>
            </a:r>
            <a:r>
              <a:rPr lang="en-IE" dirty="0" smtClean="0"/>
              <a:t>windows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/>
              <a:t>m</a:t>
            </a:r>
            <a:r>
              <a:rPr lang="en-IE" dirty="0" err="1" smtClean="0"/>
              <a:t>frow</a:t>
            </a:r>
            <a:r>
              <a:rPr lang="en-IE" dirty="0" smtClean="0"/>
              <a:t> of par() to allow for 3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 smtClean="0"/>
              <a:t>oma</a:t>
            </a:r>
            <a:r>
              <a:rPr lang="en-IE" dirty="0" smtClean="0"/>
              <a:t> of par() to make really small outer margins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3 graphics on the figure panel (your choice)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that panel as a .pdf file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on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55000" lnSpcReduction="20000"/>
          </a:bodyPr>
          <a:lstStyle/>
          <a:p>
            <a:r>
              <a:rPr lang="en-IE" dirty="0" err="1" smtClean="0"/>
              <a:t>ggplot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pPr lvl="1"/>
            <a:r>
              <a:rPr lang="en-IE" dirty="0">
                <a:hlinkClick r:id="rId3"/>
              </a:rPr>
              <a:t>http://www.cookbook-r.com/Graphs/Axes_(ggplot2</a:t>
            </a:r>
            <a:r>
              <a:rPr lang="en-IE" dirty="0" smtClean="0">
                <a:hlinkClick r:id="rId3"/>
              </a:rPr>
              <a:t>)/</a:t>
            </a:r>
            <a:endParaRPr lang="en-IE" dirty="0" smtClean="0"/>
          </a:p>
          <a:p>
            <a:pPr lvl="1"/>
            <a:r>
              <a:rPr lang="en-IE" dirty="0" smtClean="0"/>
              <a:t>Extra code folder</a:t>
            </a:r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 smtClean="0"/>
              <a:t>maps : see Hans course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</a:t>
            </a:r>
            <a:r>
              <a:rPr lang="en-IE" dirty="0">
                <a:hlinkClick r:id="rId4"/>
              </a:rPr>
              <a:t>://</a:t>
            </a:r>
            <a:r>
              <a:rPr lang="en-IE" dirty="0" smtClean="0">
                <a:hlinkClick r:id="rId4"/>
              </a:rPr>
              <a:t>girke.bioinformatics.ucr.edu/GEN242/vignettes/15_Rgraphics/Rgraphics.html</a:t>
            </a:r>
            <a:endParaRPr lang="en-IE" dirty="0" smtClean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 smtClean="0"/>
              <a:t>6. Repetitive &amp; conditional tasks</a:t>
            </a:r>
            <a:endParaRPr lang="en-I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How to avoid loops, well because they are </a:t>
            </a:r>
          </a:p>
          <a:p>
            <a:r>
              <a:rPr lang="en-IE" dirty="0"/>
              <a:t>	</a:t>
            </a:r>
            <a:r>
              <a:rPr lang="en-IE" dirty="0" smtClean="0"/>
              <a:t>- slow (not always the case)</a:t>
            </a:r>
          </a:p>
          <a:p>
            <a:r>
              <a:rPr lang="en-IE" dirty="0"/>
              <a:t>	</a:t>
            </a:r>
            <a:r>
              <a:rPr lang="en-IE" dirty="0" smtClean="0"/>
              <a:t>- because they are more complicated to write</a:t>
            </a:r>
          </a:p>
          <a:p>
            <a:r>
              <a:rPr lang="en-IE" dirty="0" smtClean="0"/>
              <a:t>How to make loops when you have no choice</a:t>
            </a:r>
            <a:endParaRPr lang="en-IE" dirty="0"/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6.1 Applying the same function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over one dimension of a matrix/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/array, apply()</a:t>
            </a:r>
            <a:br>
              <a:rPr lang="en-IE" sz="2800" dirty="0" smtClean="0"/>
            </a:br>
            <a:r>
              <a:rPr lang="en-IE" sz="2800" dirty="0" smtClean="0"/>
              <a:t>- by factor levels on a vector, matrix,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, </a:t>
            </a:r>
            <a:r>
              <a:rPr lang="en-IE" sz="2800" dirty="0" err="1" smtClean="0"/>
              <a:t>tapply</a:t>
            </a:r>
            <a:r>
              <a:rPr lang="en-IE" sz="2800" dirty="0" smtClean="0"/>
              <a:t> &amp; by</a:t>
            </a:r>
            <a:r>
              <a:rPr lang="en-IE" sz="2800" dirty="0"/>
              <a:t>() </a:t>
            </a: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000" dirty="0" smtClean="0"/>
              <a:t>(over elements of a list, </a:t>
            </a:r>
            <a:r>
              <a:rPr lang="en-IE" sz="2000" dirty="0" err="1"/>
              <a:t>sapply</a:t>
            </a:r>
            <a:r>
              <a:rPr lang="en-IE" sz="2000" dirty="0"/>
              <a:t>() and </a:t>
            </a:r>
            <a:r>
              <a:rPr lang="en-IE" sz="2000" dirty="0" err="1"/>
              <a:t>lapply</a:t>
            </a:r>
            <a:r>
              <a:rPr lang="en-IE" sz="2000" dirty="0" smtClean="0"/>
              <a:t>(), see extras section) 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277956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Applying across dimensions : apply()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357793"/>
            <a:ext cx="8515350" cy="4351338"/>
          </a:xfrm>
        </p:spPr>
        <p:txBody>
          <a:bodyPr/>
          <a:lstStyle/>
          <a:p>
            <a:r>
              <a:rPr lang="en-IE" dirty="0" smtClean="0"/>
              <a:t>To perform an operation by rows or columns of matrix/</a:t>
            </a:r>
            <a:r>
              <a:rPr lang="en-IE" dirty="0" err="1" smtClean="0"/>
              <a:t>dataframe</a:t>
            </a:r>
            <a:r>
              <a:rPr lang="en-IE" dirty="0" smtClean="0"/>
              <a:t>/array</a:t>
            </a:r>
          </a:p>
          <a:p>
            <a:endParaRPr lang="en-IE" dirty="0"/>
          </a:p>
          <a:p>
            <a:r>
              <a:rPr lang="en-IE" dirty="0" smtClean="0"/>
              <a:t>For instance to get quantiles by rows</a:t>
            </a:r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x, the data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1 for rows and 2 for columns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The function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Argument linked to quantile()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138" y="1560111"/>
            <a:ext cx="7886700" cy="2852737"/>
          </a:xfrm>
        </p:spPr>
        <p:txBody>
          <a:bodyPr>
            <a:normAutofit fontScale="90000"/>
          </a:bodyPr>
          <a:lstStyle/>
          <a:p>
            <a:r>
              <a:rPr lang="en-IE" sz="5400" dirty="0" smtClean="0"/>
              <a:t>1.2 R Basic</a:t>
            </a:r>
            <a:br>
              <a:rPr lang="en-IE" sz="5400" dirty="0" smtClean="0"/>
            </a:br>
            <a:r>
              <a:rPr lang="en-IE" sz="3100" dirty="0" smtClean="0"/>
              <a:t>Console</a:t>
            </a:r>
            <a:br>
              <a:rPr lang="en-IE" sz="3100" dirty="0" smtClean="0"/>
            </a:br>
            <a:r>
              <a:rPr lang="en-IE" sz="3100" dirty="0" smtClean="0"/>
              <a:t>Variables</a:t>
            </a:r>
            <a:br>
              <a:rPr lang="en-IE" sz="3100" dirty="0" smtClean="0"/>
            </a:br>
            <a:r>
              <a:rPr lang="en-IE" sz="3100" dirty="0" smtClean="0"/>
              <a:t>Scripts</a:t>
            </a:r>
            <a:br>
              <a:rPr lang="en-IE" sz="3100" dirty="0" smtClean="0"/>
            </a:br>
            <a:r>
              <a:rPr lang="en-IE" sz="3100" dirty="0" smtClean="0"/>
              <a:t>Functions</a:t>
            </a:r>
            <a:br>
              <a:rPr lang="en-IE" sz="3100" dirty="0" smtClean="0"/>
            </a:br>
            <a:r>
              <a:rPr lang="en-IE" sz="3100" dirty="0" err="1" smtClean="0"/>
              <a:t>Rstudio</a:t>
            </a:r>
            <a:r>
              <a:rPr lang="en-IE" sz="3100" dirty="0" smtClean="0"/>
              <a:t/>
            </a:r>
            <a:br>
              <a:rPr lang="en-IE" sz="3100" dirty="0" smtClean="0"/>
            </a:br>
            <a:r>
              <a:rPr lang="en-IE" sz="3100" dirty="0" smtClean="0"/>
              <a:t>Good practices</a:t>
            </a:r>
            <a:endParaRPr lang="en-IE" sz="3100" dirty="0"/>
          </a:p>
        </p:txBody>
      </p:sp>
    </p:spTree>
    <p:extLst>
      <p:ext uri="{BB962C8B-B14F-4D97-AF65-F5344CB8AC3E}">
        <p14:creationId xmlns:p14="http://schemas.microsoft.com/office/powerpoint/2010/main" val="15535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 </a:t>
            </a:r>
            <a:r>
              <a:rPr lang="en-IE" dirty="0" smtClean="0"/>
              <a:t>functions by factor(s)</a:t>
            </a:r>
            <a:br>
              <a:rPr lang="en-IE" dirty="0" smtClean="0"/>
            </a:br>
            <a:r>
              <a:rPr lang="en-IE" dirty="0" err="1" smtClean="0"/>
              <a:t>tapply</a:t>
            </a:r>
            <a:r>
              <a:rPr lang="en-IE" dirty="0" smtClean="0"/>
              <a:t>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1" y="1664262"/>
            <a:ext cx="9019309" cy="4351338"/>
          </a:xfrm>
        </p:spPr>
        <p:txBody>
          <a:bodyPr/>
          <a:lstStyle/>
          <a:p>
            <a:r>
              <a:rPr lang="en-IE" sz="2400" dirty="0" smtClean="0"/>
              <a:t>Applies function on vectors only (X argument) </a:t>
            </a:r>
          </a:p>
          <a:p>
            <a:endParaRPr lang="en-IE" sz="2400" dirty="0" smtClean="0"/>
          </a:p>
          <a:p>
            <a:r>
              <a:rPr lang="en-IE" sz="2400" dirty="0" smtClean="0"/>
              <a:t>Factor or combination of factors entered as list (INDEX argument)</a:t>
            </a:r>
          </a:p>
          <a:p>
            <a:endParaRPr lang="en-IE" sz="2400" dirty="0" smtClean="0"/>
          </a:p>
          <a:p>
            <a:r>
              <a:rPr lang="en-IE" sz="2400" dirty="0" smtClean="0"/>
              <a:t>function to use, no () (FUN argument)</a:t>
            </a:r>
          </a:p>
          <a:p>
            <a:endParaRPr lang="en-IE" sz="2400" dirty="0"/>
          </a:p>
          <a:p>
            <a:r>
              <a:rPr lang="en-IE" sz="2400" dirty="0" smtClean="0"/>
              <a:t>Produces matrix type output</a:t>
            </a:r>
            <a:endParaRPr lang="en-IE" sz="2400" dirty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0103" y="5144217"/>
            <a:ext cx="6811716" cy="102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114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61" y="1905000"/>
            <a:ext cx="8377129" cy="4795195"/>
          </a:xfrm>
        </p:spPr>
        <p:txBody>
          <a:bodyPr/>
          <a:lstStyle/>
          <a:p>
            <a:r>
              <a:rPr lang="en-IE" sz="2400" dirty="0" smtClean="0"/>
              <a:t>Can be used on </a:t>
            </a:r>
            <a:r>
              <a:rPr lang="en-IE" sz="2400" dirty="0" err="1" smtClean="0"/>
              <a:t>dataframe</a:t>
            </a:r>
            <a:r>
              <a:rPr lang="en-IE" sz="2400" dirty="0" smtClean="0"/>
              <a:t> </a:t>
            </a:r>
            <a:r>
              <a:rPr lang="en-IE" sz="1600" dirty="0" smtClean="0">
                <a:solidFill>
                  <a:srgbClr val="C00000"/>
                </a:solidFill>
              </a:rPr>
              <a:t>(and lists)</a:t>
            </a:r>
          </a:p>
          <a:p>
            <a:endParaRPr lang="en-IE" sz="1600" dirty="0">
              <a:solidFill>
                <a:srgbClr val="C00000"/>
              </a:solidFill>
            </a:endParaRPr>
          </a:p>
          <a:p>
            <a:r>
              <a:rPr lang="en-IE" sz="2400" dirty="0" smtClean="0"/>
              <a:t>Outputs of type list</a:t>
            </a:r>
          </a:p>
          <a:p>
            <a:endParaRPr lang="en-IE" sz="1600" dirty="0" smtClean="0">
              <a:solidFill>
                <a:srgbClr val="C00000"/>
              </a:solidFill>
            </a:endParaRPr>
          </a:p>
          <a:p>
            <a:r>
              <a:rPr lang="en-IE" sz="2400" dirty="0" smtClean="0"/>
              <a:t>Allows functions </a:t>
            </a:r>
          </a:p>
          <a:p>
            <a:pPr lvl="1"/>
            <a:r>
              <a:rPr lang="en-IE" sz="1800" dirty="0" smtClean="0"/>
              <a:t>More complicated and customized</a:t>
            </a:r>
            <a:endParaRPr lang="en-IE" sz="1800" dirty="0" smtClean="0">
              <a:solidFill>
                <a:srgbClr val="C00000"/>
              </a:solidFill>
            </a:endParaRPr>
          </a:p>
          <a:p>
            <a:pPr lvl="1"/>
            <a:r>
              <a:rPr lang="en-IE" sz="1800" dirty="0" smtClean="0"/>
              <a:t>Returning outputs base on several columns of the </a:t>
            </a:r>
            <a:r>
              <a:rPr lang="en-IE" sz="1800" dirty="0" err="1" smtClean="0"/>
              <a:t>dataframe</a:t>
            </a:r>
            <a:r>
              <a:rPr lang="en-IE" sz="1800" dirty="0" smtClean="0"/>
              <a:t> </a:t>
            </a:r>
          </a:p>
          <a:p>
            <a:pPr lvl="1"/>
            <a:endParaRPr lang="en-IE" sz="1800" dirty="0"/>
          </a:p>
          <a:p>
            <a:pPr lvl="1"/>
            <a:endParaRPr lang="en-IE" sz="1800" dirty="0" smtClean="0"/>
          </a:p>
          <a:p>
            <a:pPr marL="457200" lvl="1" indent="0" algn="ctr">
              <a:buNone/>
            </a:pPr>
            <a:r>
              <a:rPr lang="en-IE" sz="3200" dirty="0" smtClean="0">
                <a:solidFill>
                  <a:srgbClr val="C00000"/>
                </a:solidFill>
              </a:rPr>
              <a:t>See extras section</a:t>
            </a:r>
            <a:endParaRPr lang="en-IE" sz="3200" dirty="0" smtClean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2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6106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Including ‘applied functions’ arguments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7650" y="1241731"/>
            <a:ext cx="8801099" cy="3627724"/>
          </a:xfrm>
        </p:spPr>
        <p:txBody>
          <a:bodyPr>
            <a:normAutofit/>
          </a:bodyPr>
          <a:lstStyle/>
          <a:p>
            <a:r>
              <a:rPr lang="en-IE" dirty="0" smtClean="0"/>
              <a:t>When specifying FUN / MARGIN, you may need to include further arguments </a:t>
            </a:r>
          </a:p>
          <a:p>
            <a:endParaRPr lang="en-IE" dirty="0" smtClean="0"/>
          </a:p>
          <a:p>
            <a:r>
              <a:rPr lang="en-IE" dirty="0" smtClean="0"/>
              <a:t>You add that / those argument within apply(), by()…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Example, for dealing with NA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64" y="4555575"/>
            <a:ext cx="6757192" cy="1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957827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Subset salmon data for columns year, weight, length &amp; </a:t>
            </a:r>
            <a:r>
              <a:rPr lang="en-IE" dirty="0" err="1" smtClean="0"/>
              <a:t>julian.day</a:t>
            </a:r>
            <a:r>
              <a:rPr lang="en-IE" dirty="0" smtClean="0"/>
              <a:t> and store as </a:t>
            </a:r>
            <a:r>
              <a:rPr lang="en-IE" dirty="0" err="1" smtClean="0"/>
              <a:t>salmon.num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apply() to calculate the mean of the columns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</a:t>
            </a:r>
            <a:r>
              <a:rPr lang="en-IE" dirty="0" smtClean="0"/>
              <a:t>apply() </a:t>
            </a:r>
            <a:r>
              <a:rPr lang="en-IE" dirty="0"/>
              <a:t>to compute quantiles 0.2, 0.4, 0.6, </a:t>
            </a:r>
            <a:r>
              <a:rPr lang="en-IE" dirty="0" smtClean="0"/>
              <a:t>0.8 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mean size of fish by (use </a:t>
            </a:r>
            <a:r>
              <a:rPr lang="en-IE" dirty="0" err="1" smtClean="0"/>
              <a:t>tapply</a:t>
            </a:r>
            <a:r>
              <a:rPr lang="en-IE" dirty="0" smtClean="0"/>
              <a:t>())</a:t>
            </a:r>
          </a:p>
          <a:p>
            <a:pPr marL="971550" lvl="1" indent="-514350"/>
            <a:r>
              <a:rPr lang="en-IE" dirty="0" smtClean="0"/>
              <a:t>year</a:t>
            </a:r>
          </a:p>
          <a:p>
            <a:pPr marL="971550" lvl="1" indent="-514350"/>
            <a:r>
              <a:rPr lang="en-IE" dirty="0" smtClean="0"/>
              <a:t>year and sea age</a:t>
            </a:r>
          </a:p>
          <a:p>
            <a:pPr marL="971550" lvl="1" indent="-514350"/>
            <a:endParaRPr lang="en-IE" dirty="0"/>
          </a:p>
          <a:p>
            <a:pPr marL="514350" indent="-514350"/>
            <a:endParaRPr lang="en-IE" dirty="0" smtClean="0"/>
          </a:p>
          <a:p>
            <a:pPr marL="971550" lvl="1" indent="-514350"/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99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6.2 loops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for() loop, performs instruction for given number time</a:t>
            </a:r>
            <a:br>
              <a:rPr lang="en-IE" sz="2800" dirty="0" smtClean="0"/>
            </a:br>
            <a:r>
              <a:rPr lang="en-IE" sz="2800" dirty="0" smtClean="0"/>
              <a:t>- nesting loops</a:t>
            </a:r>
            <a:br>
              <a:rPr lang="en-IE" sz="2800" dirty="0" smtClean="0"/>
            </a:br>
            <a:r>
              <a:rPr lang="en-IE" sz="2800" dirty="0" smtClean="0"/>
              <a:t>- if(), for conditional tasks, not a loop but part of nested </a:t>
            </a:r>
            <a:r>
              <a:rPr lang="en-IE" sz="2800" dirty="0"/>
              <a:t>loops</a:t>
            </a:r>
            <a:br>
              <a:rPr lang="en-IE" sz="2800" dirty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>(</a:t>
            </a:r>
            <a:r>
              <a:rPr lang="en-IE" sz="2000" dirty="0" smtClean="0"/>
              <a:t>while</a:t>
            </a:r>
            <a:r>
              <a:rPr lang="en-IE" sz="2000" dirty="0"/>
              <a:t>() loop, perform instructions </a:t>
            </a:r>
            <a:r>
              <a:rPr lang="en-IE" sz="2000" dirty="0" smtClean="0"/>
              <a:t>while </a:t>
            </a:r>
            <a:r>
              <a:rPr lang="en-IE" sz="2000" dirty="0"/>
              <a:t>condition is </a:t>
            </a:r>
            <a:r>
              <a:rPr lang="en-IE" sz="2000" dirty="0" smtClean="0"/>
              <a:t>satisfied, see extras section)</a:t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03578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structure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6" y="1209822"/>
            <a:ext cx="8708253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 task for a determined number of iterations</a:t>
            </a:r>
          </a:p>
          <a:p>
            <a:endParaRPr lang="en-IE" dirty="0" smtClean="0"/>
          </a:p>
          <a:p>
            <a:r>
              <a:rPr lang="en-IE" dirty="0" smtClean="0"/>
              <a:t>Uses counters such as </a:t>
            </a:r>
            <a:r>
              <a:rPr lang="en-IE" dirty="0">
                <a:solidFill>
                  <a:srgbClr val="FF0000"/>
                </a:solidFill>
              </a:rPr>
              <a:t>‘</a:t>
            </a:r>
            <a:r>
              <a:rPr lang="en-IE" b="1" dirty="0" err="1">
                <a:solidFill>
                  <a:srgbClr val="FF0000"/>
                </a:solidFill>
              </a:rPr>
              <a:t>i</a:t>
            </a:r>
            <a:r>
              <a:rPr lang="en-IE" b="1" dirty="0">
                <a:solidFill>
                  <a:srgbClr val="FF0000"/>
                </a:solidFill>
              </a:rPr>
              <a:t> in </a:t>
            </a:r>
            <a:r>
              <a:rPr lang="en-IE" b="1" dirty="0" smtClean="0">
                <a:solidFill>
                  <a:srgbClr val="FF0000"/>
                </a:solidFill>
              </a:rPr>
              <a:t>1:n’ </a:t>
            </a:r>
            <a:r>
              <a:rPr lang="en-IE" b="1" dirty="0" smtClean="0"/>
              <a:t>(</a:t>
            </a:r>
            <a:r>
              <a:rPr lang="en-IE" b="1" dirty="0" err="1" smtClean="0"/>
              <a:t>i</a:t>
            </a:r>
            <a:r>
              <a:rPr lang="en-IE" b="1" dirty="0" smtClean="0"/>
              <a:t> follows a sequence)</a:t>
            </a:r>
          </a:p>
          <a:p>
            <a:endParaRPr lang="en-IE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Example</a:t>
            </a:r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916" y="4404360"/>
            <a:ext cx="2326691" cy="22250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55870" y="4823202"/>
            <a:ext cx="1722120" cy="274320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14997" y="4691052"/>
            <a:ext cx="210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print() needed to display values inside loop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35" y="2889551"/>
            <a:ext cx="6486251" cy="106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7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when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You have to repeat an operation several times (&gt; 3 - 5)</a:t>
            </a:r>
          </a:p>
          <a:p>
            <a:pPr lvl="1"/>
            <a:r>
              <a:rPr lang="en-IE" dirty="0" smtClean="0"/>
              <a:t>Build series</a:t>
            </a:r>
          </a:p>
          <a:p>
            <a:endParaRPr lang="en-IE" dirty="0"/>
          </a:p>
          <a:p>
            <a:endParaRPr lang="en-IE" dirty="0" smtClean="0"/>
          </a:p>
          <a:p>
            <a:pPr lvl="1"/>
            <a:r>
              <a:rPr lang="en-IE" dirty="0" smtClean="0"/>
              <a:t>Loop over dimension(s) of data frame / matrix</a:t>
            </a:r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>
                <a:solidFill>
                  <a:srgbClr val="FF0000"/>
                </a:solidFill>
              </a:rPr>
              <a:t>You can’t use vectorization </a:t>
            </a:r>
            <a:r>
              <a:rPr lang="en-IE" dirty="0" smtClean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/>
          <a:srcRect b="35081"/>
          <a:stretch/>
        </p:blipFill>
        <p:spPr>
          <a:xfrm>
            <a:off x="938147" y="5779664"/>
            <a:ext cx="2335649" cy="630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/>
          <a:srcRect t="72159" r="43131" b="1319"/>
          <a:stretch/>
        </p:blipFill>
        <p:spPr>
          <a:xfrm>
            <a:off x="4770081" y="5887901"/>
            <a:ext cx="2058552" cy="399027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21" y="2143258"/>
            <a:ext cx="3199177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267100"/>
            <a:ext cx="3810532" cy="44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538" y="3608788"/>
            <a:ext cx="4239561" cy="1181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490" y="3807602"/>
            <a:ext cx="3189401" cy="7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/>
          </a:bodyPr>
          <a:lstStyle/>
          <a:p>
            <a:r>
              <a:rPr lang="en-IE" dirty="0" smtClean="0"/>
              <a:t>To perform a task based on a condition / test</a:t>
            </a:r>
          </a:p>
          <a:p>
            <a:endParaRPr lang="en-IE" dirty="0" smtClean="0"/>
          </a:p>
          <a:p>
            <a:r>
              <a:rPr lang="en-IE" dirty="0" smtClean="0"/>
              <a:t>Usually within </a:t>
            </a:r>
            <a:r>
              <a:rPr lang="en-IE" dirty="0"/>
              <a:t>a for() loop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10" y="3407116"/>
            <a:ext cx="3762230" cy="2029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314" y="4059819"/>
            <a:ext cx="1352739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158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Often you do a different task if condition not satisfied</a:t>
            </a:r>
          </a:p>
          <a:p>
            <a:pPr marL="0" indent="0" algn="ctr">
              <a:buNone/>
            </a:pPr>
            <a:r>
              <a:rPr lang="en-IE" dirty="0" smtClean="0"/>
              <a:t>use </a:t>
            </a:r>
            <a:r>
              <a:rPr lang="en-IE" dirty="0" smtClean="0">
                <a:solidFill>
                  <a:schemeClr val="accent2"/>
                </a:solidFill>
              </a:rPr>
              <a:t>else{}</a:t>
            </a:r>
            <a:endParaRPr lang="en-IE" dirty="0">
              <a:solidFill>
                <a:schemeClr val="accent2"/>
              </a:solidFill>
            </a:endParaRPr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06" y="2430443"/>
            <a:ext cx="5613795" cy="2181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99" y="5019578"/>
            <a:ext cx="1333686" cy="13908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643448" y="3673048"/>
            <a:ext cx="4705619" cy="8309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0632" y="3277883"/>
            <a:ext cx="179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 smtClean="0">
                <a:solidFill>
                  <a:srgbClr val="ED7D31"/>
                </a:solidFill>
              </a:rPr>
              <a:t>Nothing between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closure if{} and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start else{}</a:t>
            </a:r>
            <a:endParaRPr lang="en-IE" sz="1600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8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Create a for loop with </a:t>
            </a:r>
          </a:p>
          <a:p>
            <a:pPr marL="0" indent="0">
              <a:buNone/>
            </a:pPr>
            <a:r>
              <a:rPr lang="en-IE" dirty="0"/>
              <a:t> </a:t>
            </a:r>
            <a:r>
              <a:rPr lang="en-IE" dirty="0" smtClean="0"/>
              <a:t>- a counter ‘a’ from 2 to 9 </a:t>
            </a:r>
          </a:p>
          <a:p>
            <a:pPr>
              <a:buFontTx/>
              <a:buChar char="-"/>
            </a:pPr>
            <a:r>
              <a:rPr lang="en-IE" dirty="0" smtClean="0"/>
              <a:t>printing ‘a’</a:t>
            </a:r>
          </a:p>
          <a:p>
            <a:pPr>
              <a:buFontTx/>
              <a:buChar char="-"/>
            </a:pPr>
            <a:r>
              <a:rPr lang="en-IE" dirty="0" smtClean="0"/>
              <a:t>printing ‘a + 3’ value</a:t>
            </a:r>
          </a:p>
          <a:p>
            <a:pPr>
              <a:buFontTx/>
              <a:buChar char="-"/>
            </a:pPr>
            <a:r>
              <a:rPr lang="en-IE" dirty="0" smtClean="0"/>
              <a:t>printing ‘result = a + 3 value’, for instance ‘result = 5’ (use paste function)</a:t>
            </a:r>
          </a:p>
          <a:p>
            <a:pPr>
              <a:buFontTx/>
              <a:buChar char="-"/>
            </a:pPr>
            <a:r>
              <a:rPr lang="en-IE" dirty="0" smtClean="0"/>
              <a:t>Store results into a vector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3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What’s R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13540"/>
            <a:ext cx="8331200" cy="3263504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Open source programming language for statistical computing</a:t>
            </a:r>
          </a:p>
          <a:p>
            <a:endParaRPr lang="en-IE" dirty="0"/>
          </a:p>
          <a:p>
            <a:r>
              <a:rPr lang="en-IE" dirty="0" smtClean="0"/>
              <a:t>Derived from S developed in 1993 by </a:t>
            </a:r>
            <a:r>
              <a:rPr lang="en-IE" dirty="0"/>
              <a:t>the Bell Labs and John </a:t>
            </a:r>
            <a:r>
              <a:rPr lang="en-IE" dirty="0" smtClean="0"/>
              <a:t>Chalmers</a:t>
            </a:r>
          </a:p>
          <a:p>
            <a:endParaRPr lang="en-IE" dirty="0"/>
          </a:p>
          <a:p>
            <a:r>
              <a:rPr lang="en-IE" dirty="0" smtClean="0"/>
              <a:t>Creators : </a:t>
            </a:r>
            <a:r>
              <a:rPr lang="en-IE" dirty="0"/>
              <a:t> </a:t>
            </a:r>
            <a:r>
              <a:rPr lang="en-IE" dirty="0">
                <a:hlinkClick r:id="rId2" tooltip="Ross Ihaka"/>
              </a:rPr>
              <a:t>Ross Ihaka</a:t>
            </a:r>
            <a:r>
              <a:rPr lang="en-IE" dirty="0"/>
              <a:t> and </a:t>
            </a:r>
            <a:r>
              <a:rPr lang="en-IE" dirty="0">
                <a:hlinkClick r:id="rId3" tooltip="Robert Gentleman (statistician)"/>
              </a:rPr>
              <a:t>Robert </a:t>
            </a:r>
            <a:r>
              <a:rPr lang="en-IE" dirty="0" smtClean="0">
                <a:hlinkClick r:id="rId3" tooltip="Robert Gentleman (statistician)"/>
              </a:rPr>
              <a:t>Gentleman</a:t>
            </a:r>
            <a:r>
              <a:rPr lang="en-IE" dirty="0"/>
              <a:t> </a:t>
            </a:r>
            <a:r>
              <a:rPr lang="en-IE" dirty="0" smtClean="0"/>
              <a:t>(</a:t>
            </a:r>
            <a:r>
              <a:rPr lang="en-IE" dirty="0" smtClean="0">
                <a:hlinkClick r:id="rId4"/>
              </a:rPr>
              <a:t>University </a:t>
            </a:r>
            <a:r>
              <a:rPr lang="en-IE" dirty="0">
                <a:hlinkClick r:id="rId4"/>
              </a:rPr>
              <a:t>of </a:t>
            </a:r>
            <a:r>
              <a:rPr lang="en-IE" dirty="0" smtClean="0">
                <a:hlinkClick r:id="rId4"/>
              </a:rPr>
              <a:t>Auckland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Project start in 1992, first release 1995, first stable version in 2000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Available at </a:t>
            </a:r>
            <a:r>
              <a:rPr lang="en-IE" dirty="0" smtClean="0">
                <a:hlinkClick r:id="rId5"/>
              </a:rPr>
              <a:t>https</a:t>
            </a:r>
            <a:r>
              <a:rPr lang="en-IE" dirty="0">
                <a:hlinkClick r:id="rId5"/>
              </a:rPr>
              <a:t>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Save each river </a:t>
            </a:r>
            <a:r>
              <a:rPr lang="en-IE" dirty="0"/>
              <a:t>of the salmon data into a different ‘.txt’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Elements needed (uncover if struggling)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Extract a vector of unique river names ‘</a:t>
            </a:r>
            <a:r>
              <a:rPr lang="en-IE" dirty="0" err="1" smtClean="0"/>
              <a:t>unique.rivers</a:t>
            </a:r>
            <a:r>
              <a:rPr lang="en-IE" dirty="0" smtClean="0"/>
              <a:t>’</a:t>
            </a:r>
            <a:br>
              <a:rPr lang="en-IE" dirty="0" smtClean="0"/>
            </a:br>
            <a:r>
              <a:rPr lang="en-IE" dirty="0" smtClean="0"/>
              <a:t>(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unique(…)</a:t>
            </a:r>
            <a:r>
              <a:rPr lang="en-IE" dirty="0" smtClean="0"/>
              <a:t> 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levels(…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IE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Let’s create variable </a:t>
            </a:r>
            <a:r>
              <a:rPr lang="en-IE" dirty="0" err="1" smtClean="0"/>
              <a:t>riv</a:t>
            </a:r>
            <a:r>
              <a:rPr lang="en-IE" dirty="0" smtClean="0"/>
              <a:t> &lt;- </a:t>
            </a:r>
            <a:r>
              <a:rPr lang="en-IE" dirty="0" err="1" smtClean="0"/>
              <a:t>unique.rivers</a:t>
            </a:r>
            <a:r>
              <a:rPr lang="en-IE" dirty="0" smtClean="0"/>
              <a:t>[1]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Make a subset of data using </a:t>
            </a:r>
            <a:r>
              <a:rPr lang="en-IE" dirty="0"/>
              <a:t>‘</a:t>
            </a:r>
            <a:r>
              <a:rPr lang="en-IE" dirty="0" err="1"/>
              <a:t>riv</a:t>
            </a:r>
            <a:r>
              <a:rPr lang="en-IE" dirty="0"/>
              <a:t>’ </a:t>
            </a:r>
            <a:r>
              <a:rPr lang="en-IE" dirty="0" smtClean="0"/>
              <a:t>and salmon data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Create a file name using paste() function and ‘</a:t>
            </a:r>
            <a:r>
              <a:rPr lang="en-IE" dirty="0" err="1" smtClean="0"/>
              <a:t>riv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Put everything into for a loop with </a:t>
            </a:r>
            <a:r>
              <a:rPr lang="en-IE" dirty="0" err="1" smtClean="0"/>
              <a:t>riv</a:t>
            </a:r>
            <a:r>
              <a:rPr lang="en-IE" dirty="0" smtClean="0"/>
              <a:t> as the counter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2629411" y="5847744"/>
            <a:ext cx="7680960" cy="2277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02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4815" y="2045963"/>
            <a:ext cx="8815625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</a:t>
            </a:r>
            <a:r>
              <a:rPr lang="en-IE" dirty="0"/>
              <a:t>salmon data into a different ‘.txt’ </a:t>
            </a:r>
            <a:r>
              <a:rPr lang="en-IE" dirty="0" smtClean="0"/>
              <a:t>file for each river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pdf containing for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boxplot </a:t>
            </a:r>
            <a:r>
              <a:rPr lang="en-IE" dirty="0" smtClean="0">
                <a:solidFill>
                  <a:srgbClr val="FF0000"/>
                </a:solidFill>
              </a:rPr>
              <a:t>if</a:t>
            </a:r>
            <a:r>
              <a:rPr lang="en-IE" dirty="0" smtClean="0"/>
              <a:t> column being of class numeric (nested if).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Extend previous loop to draw a </a:t>
            </a:r>
            <a:r>
              <a:rPr lang="en-IE" dirty="0" err="1"/>
              <a:t>barplot</a:t>
            </a:r>
            <a:r>
              <a:rPr lang="en-IE" dirty="0"/>
              <a:t> of frequencies </a:t>
            </a:r>
            <a:r>
              <a:rPr lang="en-IE" dirty="0" smtClean="0"/>
              <a:t>if column not of class numeric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else needed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Need to nest table() </a:t>
            </a:r>
            <a:r>
              <a:rPr lang="en-IE" dirty="0"/>
              <a:t>and </a:t>
            </a:r>
            <a:r>
              <a:rPr lang="en-IE" dirty="0" err="1" smtClean="0"/>
              <a:t>barplot</a:t>
            </a:r>
            <a:r>
              <a:rPr lang="en-IE" dirty="0" smtClean="0"/>
              <a:t>() to draw figures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0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Nesting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1257591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IE" dirty="0" smtClean="0"/>
              <a:t>You can nest for() loop</a:t>
            </a:r>
            <a:endParaRPr lang="en-IE" b="1" i="1" dirty="0" smtClean="0"/>
          </a:p>
          <a:p>
            <a:pPr algn="ctr">
              <a:buNone/>
            </a:pPr>
            <a:endParaRPr lang="en-IE" b="1" i="1" dirty="0"/>
          </a:p>
          <a:p>
            <a:pPr algn="ctr">
              <a:buNone/>
            </a:pPr>
            <a:r>
              <a:rPr lang="en-IE" b="1" i="1" dirty="0" smtClean="0"/>
              <a:t>Here you loop over both dimension of a matrix</a:t>
            </a:r>
          </a:p>
          <a:p>
            <a:pPr algn="ctr">
              <a:buNone/>
            </a:pPr>
            <a:endParaRPr lang="en-IE" b="1" i="1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972" y="2909455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89213" y="5902441"/>
            <a:ext cx="7430939" cy="49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IE" dirty="0" smtClean="0">
                <a:solidFill>
                  <a:prstClr val="black"/>
                </a:solidFill>
              </a:rPr>
              <a:t>No limits and you can top with conditionals</a:t>
            </a:r>
            <a:endParaRPr lang="en-IE" b="1" i="1" dirty="0" smtClean="0">
              <a:solidFill>
                <a:prstClr val="black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endParaRPr lang="en-IE" b="1" i="1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if() specific options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05" y="1351138"/>
            <a:ext cx="8315990" cy="5289452"/>
          </a:xfrm>
        </p:spPr>
        <p:txBody>
          <a:bodyPr>
            <a:normAutofit/>
          </a:bodyPr>
          <a:lstStyle/>
          <a:p>
            <a:endParaRPr lang="en-IE" dirty="0" smtClean="0"/>
          </a:p>
          <a:p>
            <a:pPr marL="0" indent="0">
              <a:buNone/>
            </a:pPr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Specific options, CAREFULL ABOUT THOSE</a:t>
            </a:r>
          </a:p>
          <a:p>
            <a:pPr marL="0" indent="0">
              <a:buNone/>
            </a:pPr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break() to get out of innermost loop if condition not satisfied</a:t>
            </a:r>
          </a:p>
          <a:p>
            <a:pPr lvl="1"/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next() allows to go to the next iteration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2" indent="0" algn="ctr">
              <a:buNone/>
            </a:pPr>
            <a:endParaRPr lang="en-IE" dirty="0">
              <a:solidFill>
                <a:srgbClr val="FFC000"/>
              </a:solidFill>
            </a:endParaRPr>
          </a:p>
          <a:p>
            <a:pPr marL="914400" lvl="2" indent="0" algn="ctr">
              <a:buNone/>
            </a:pPr>
            <a:r>
              <a:rPr lang="en-IE" dirty="0" smtClean="0">
                <a:solidFill>
                  <a:srgbClr val="FFC000"/>
                </a:solidFill>
              </a:rPr>
              <a:t>See examples in code folder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46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7</a:t>
            </a:r>
            <a:r>
              <a:rPr lang="en-IE" dirty="0" smtClean="0"/>
              <a:t>. More advanced</a:t>
            </a:r>
            <a:br>
              <a:rPr lang="en-IE" dirty="0" smtClean="0"/>
            </a:br>
            <a:r>
              <a:rPr lang="en-IE" dirty="0" smtClean="0"/>
              <a:t>analyses &amp; programming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creating functions</a:t>
            </a:r>
          </a:p>
          <a:p>
            <a:r>
              <a:rPr lang="en-IE" dirty="0"/>
              <a:t>	</a:t>
            </a:r>
            <a:r>
              <a:rPr lang="en-IE" dirty="0" smtClean="0"/>
              <a:t>2. basic analyses of data</a:t>
            </a:r>
          </a:p>
          <a:p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1" y="4857749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Linear models</a:t>
            </a:r>
          </a:p>
          <a:p>
            <a:r>
              <a:rPr lang="en-IE" dirty="0" smtClean="0">
                <a:solidFill>
                  <a:prstClr val="black"/>
                </a:solidFill>
              </a:rPr>
              <a:t>Y = a + </a:t>
            </a:r>
            <a:r>
              <a:rPr lang="en-IE" dirty="0" err="1" smtClean="0">
                <a:solidFill>
                  <a:prstClr val="black"/>
                </a:solidFill>
              </a:rPr>
              <a:t>bX</a:t>
            </a:r>
            <a:r>
              <a:rPr lang="en-IE" dirty="0" smtClean="0">
                <a:solidFill>
                  <a:prstClr val="black"/>
                </a:solidFill>
              </a:rPr>
              <a:t> + e, e </a:t>
            </a:r>
            <a:r>
              <a:rPr lang="en-IE" dirty="0" err="1" smtClean="0">
                <a:solidFill>
                  <a:prstClr val="black"/>
                </a:solidFill>
              </a:rPr>
              <a:t>iid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7.1 Creating functions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000" dirty="0" smtClean="0"/>
              <a:t/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86789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function </a:t>
            </a:r>
            <a:r>
              <a:rPr lang="en-IE" dirty="0"/>
              <a:t>:</a:t>
            </a:r>
            <a:r>
              <a:rPr lang="en-IE" dirty="0" smtClean="0"/>
              <a:t> part of a computer program that performs some specific action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Useful to write one when doing several time the same kind of action</a:t>
            </a:r>
          </a:p>
          <a:p>
            <a:endParaRPr lang="en-IE" dirty="0" smtClean="0"/>
          </a:p>
          <a:p>
            <a:r>
              <a:rPr lang="en-IE" dirty="0" smtClean="0"/>
              <a:t>You can create your own !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r>
              <a:rPr lang="en-IE" dirty="0" smtClean="0"/>
              <a:t>They return one thing only (but this can be a list)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51" y="3675404"/>
            <a:ext cx="6992326" cy="12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3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Quite simple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But</a:t>
            </a:r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413" y="2073050"/>
            <a:ext cx="5702795" cy="1035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8765"/>
          <a:stretch/>
        </p:blipFill>
        <p:spPr>
          <a:xfrm>
            <a:off x="1468516" y="4635901"/>
            <a:ext cx="6544588" cy="74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725" r="46673" b="62566"/>
          <a:stretch/>
        </p:blipFill>
        <p:spPr>
          <a:xfrm>
            <a:off x="2607564" y="3292208"/>
            <a:ext cx="4266495" cy="5323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6457" y="5678868"/>
            <a:ext cx="415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would crash a script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203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stop()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stop() </a:t>
            </a:r>
          </a:p>
          <a:p>
            <a:pPr lvl="1"/>
            <a:r>
              <a:rPr lang="en-IE" dirty="0"/>
              <a:t>stops function execution and give error message</a:t>
            </a:r>
          </a:p>
          <a:p>
            <a:pPr lvl="1"/>
            <a:r>
              <a:rPr lang="en-IE" dirty="0" smtClean="0"/>
              <a:t>is placed within function body</a:t>
            </a:r>
          </a:p>
          <a:p>
            <a:pPr lvl="1"/>
            <a:r>
              <a:rPr lang="en-IE" dirty="0" smtClean="0"/>
              <a:t>needs a condition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45" y="3296305"/>
            <a:ext cx="6807333" cy="18538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58871"/>
          <a:stretch/>
        </p:blipFill>
        <p:spPr>
          <a:xfrm>
            <a:off x="1586352" y="5531573"/>
            <a:ext cx="6639852" cy="4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warnings()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499735"/>
            <a:ext cx="8984343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lvl="1"/>
            <a:r>
              <a:rPr lang="en-IE" dirty="0" smtClean="0"/>
              <a:t> display message nut do no stop function</a:t>
            </a:r>
          </a:p>
          <a:p>
            <a:pPr lvl="1"/>
            <a:r>
              <a:rPr lang="en-IE" dirty="0" smtClean="0"/>
              <a:t>Good to introduce a bit of flexibility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1" y="2905239"/>
            <a:ext cx="7735380" cy="2460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22" y="5540929"/>
            <a:ext cx="6315956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 smtClean="0"/>
              <a:t>R cons &amp; pros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5841546" cy="4045338"/>
          </a:xfrm>
        </p:spPr>
        <p:txBody>
          <a:bodyPr numCol="2">
            <a:normAutofit/>
          </a:bodyPr>
          <a:lstStyle/>
          <a:p>
            <a:r>
              <a:rPr lang="en-IE" sz="1800" dirty="0">
                <a:solidFill>
                  <a:schemeClr val="bg2">
                    <a:lumMod val="75000"/>
                  </a:schemeClr>
                </a:solidFill>
              </a:rPr>
              <a:t>Steep learning </a:t>
            </a:r>
            <a:r>
              <a:rPr lang="en-IE" sz="1800" dirty="0" smtClean="0">
                <a:solidFill>
                  <a:schemeClr val="bg2">
                    <a:lumMod val="75000"/>
                  </a:schemeClr>
                </a:solidFill>
              </a:rPr>
              <a:t>curve</a:t>
            </a:r>
            <a:endParaRPr lang="en-IE" sz="1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 smtClean="0"/>
              <a:t>No </a:t>
            </a:r>
            <a:r>
              <a:rPr lang="en-IE" sz="1800" dirty="0"/>
              <a:t>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>
                <a:solidFill>
                  <a:srgbClr val="FF0000"/>
                </a:solidFill>
              </a:rPr>
              <a:t>A few syntactical </a:t>
            </a:r>
            <a:r>
              <a:rPr lang="en-IE" sz="1800" dirty="0" smtClean="0">
                <a:solidFill>
                  <a:srgbClr val="FF0000"/>
                </a:solidFill>
              </a:rPr>
              <a:t>curiosities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Syntax not always homogenous</a:t>
            </a:r>
          </a:p>
          <a:p>
            <a:r>
              <a:rPr lang="en-IE" sz="1800" dirty="0" smtClean="0"/>
              <a:t>Does not compile </a:t>
            </a:r>
            <a:endParaRPr lang="en-IE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</a:t>
            </a:r>
            <a:r>
              <a:rPr lang="en-IE" sz="1800" dirty="0" smtClean="0"/>
              <a:t>program’</a:t>
            </a:r>
            <a:endParaRPr lang="en-IE" sz="1800" dirty="0"/>
          </a:p>
          <a:p>
            <a:r>
              <a:rPr lang="en-IE" sz="1800" dirty="0"/>
              <a:t>Developed for data oriented </a:t>
            </a:r>
            <a:r>
              <a:rPr lang="en-IE" sz="1800" dirty="0" smtClean="0"/>
              <a:t>problems</a:t>
            </a:r>
          </a:p>
          <a:p>
            <a:r>
              <a:rPr lang="en-IE" sz="1800" dirty="0" smtClean="0"/>
              <a:t>Developed </a:t>
            </a:r>
            <a:r>
              <a:rPr lang="en-IE" sz="1800" dirty="0"/>
              <a:t>by statisticians for statisticians</a:t>
            </a:r>
          </a:p>
          <a:p>
            <a:r>
              <a:rPr lang="en-IE" sz="1800" dirty="0" smtClean="0"/>
              <a:t>High </a:t>
            </a:r>
            <a:r>
              <a:rPr lang="en-IE" sz="1800" dirty="0"/>
              <a:t>quality analysis</a:t>
            </a:r>
          </a:p>
          <a:p>
            <a:r>
              <a:rPr lang="en-IE" sz="1800" dirty="0"/>
              <a:t>Fortran, C (C</a:t>
            </a:r>
            <a:r>
              <a:rPr lang="en-IE" sz="1800" dirty="0" smtClean="0"/>
              <a:t>++), python </a:t>
            </a:r>
            <a:r>
              <a:rPr lang="en-IE" sz="1800" dirty="0"/>
              <a:t>wrappers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Open </a:t>
            </a:r>
            <a:r>
              <a:rPr lang="en-IE" sz="1800" dirty="0">
                <a:solidFill>
                  <a:srgbClr val="FF0000"/>
                </a:solidFill>
              </a:rPr>
              <a:t>source &amp; cross </a:t>
            </a:r>
            <a:r>
              <a:rPr lang="en-IE" sz="1800" dirty="0" smtClean="0">
                <a:solidFill>
                  <a:srgbClr val="FF0000"/>
                </a:solidFill>
              </a:rPr>
              <a:t>platform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Free</a:t>
            </a:r>
            <a:endParaRPr lang="en-IE" sz="1800" dirty="0">
              <a:solidFill>
                <a:srgbClr val="FF0000"/>
              </a:solidFill>
            </a:endParaRPr>
          </a:p>
          <a:p>
            <a:r>
              <a:rPr lang="en-IE" sz="1800" dirty="0">
                <a:solidFill>
                  <a:srgbClr val="FF0000"/>
                </a:solidFill>
              </a:rPr>
              <a:t>Huge community (millions users)</a:t>
            </a:r>
          </a:p>
          <a:p>
            <a:pPr lvl="1"/>
            <a:r>
              <a:rPr lang="en-IE" sz="1800" dirty="0" smtClean="0">
                <a:solidFill>
                  <a:srgbClr val="FF0000"/>
                </a:solidFill>
              </a:rPr>
              <a:t>100s </a:t>
            </a:r>
            <a:r>
              <a:rPr lang="en-IE" sz="1800" dirty="0">
                <a:solidFill>
                  <a:srgbClr val="FF0000"/>
                </a:solidFill>
              </a:rPr>
              <a:t>of packages</a:t>
            </a:r>
          </a:p>
          <a:p>
            <a:pPr lvl="1"/>
            <a:r>
              <a:rPr lang="en-IE" sz="1800" dirty="0" smtClean="0">
                <a:solidFill>
                  <a:srgbClr val="FF0000"/>
                </a:solidFill>
              </a:rPr>
              <a:t>Loads </a:t>
            </a:r>
            <a:r>
              <a:rPr lang="en-IE" sz="1800" dirty="0">
                <a:solidFill>
                  <a:srgbClr val="FF0000"/>
                </a:solidFill>
              </a:rPr>
              <a:t>of resources (online, books)</a:t>
            </a:r>
          </a:p>
          <a:p>
            <a:pPr lvl="1"/>
            <a:r>
              <a:rPr lang="en-IE" sz="1800" dirty="0">
                <a:solidFill>
                  <a:srgbClr val="FF0000"/>
                </a:solidFill>
              </a:rPr>
              <a:t>Help forum, mailing </a:t>
            </a:r>
            <a:r>
              <a:rPr lang="en-IE" sz="1800" dirty="0" smtClean="0">
                <a:solidFill>
                  <a:srgbClr val="FF0000"/>
                </a:solidFill>
              </a:rPr>
              <a:t>lists</a:t>
            </a:r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95" y="5488861"/>
            <a:ext cx="1186756" cy="10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6896" y="1825625"/>
            <a:ext cx="854619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‘power.it’ function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computing a</a:t>
            </a:r>
            <a:r>
              <a:rPr lang="en-IE" baseline="30000" dirty="0" smtClean="0"/>
              <a:t>b</a:t>
            </a:r>
            <a:r>
              <a:rPr lang="en-IE" dirty="0" smtClean="0"/>
              <a:t>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Include error message if arguments aren't numbers (stop)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If b negative create warning saying your are computing a root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Add default values (see further for details)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function ‘</a:t>
            </a:r>
            <a:r>
              <a:rPr lang="en-IE" dirty="0" err="1" smtClean="0"/>
              <a:t>ratio.as.percent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Function displays ratio in percentage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Should be rounded to neared %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Outputs should include % sign.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Use stop / warning ….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66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Adding default arguments’ values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You may need to add default values for arguments</a:t>
            </a:r>
          </a:p>
          <a:p>
            <a:pPr marL="0" indent="0">
              <a:buNone/>
            </a:pPr>
            <a:r>
              <a:rPr lang="en-IE" dirty="0" smtClean="0"/>
              <a:t>Use </a:t>
            </a:r>
            <a:r>
              <a:rPr lang="en-IE" dirty="0" err="1" smtClean="0"/>
              <a:t>arg</a:t>
            </a:r>
            <a:r>
              <a:rPr lang="en-IE" dirty="0" smtClean="0"/>
              <a:t> = NULL, replace </a:t>
            </a:r>
            <a:r>
              <a:rPr lang="en-IE" dirty="0" err="1" smtClean="0"/>
              <a:t>arg</a:t>
            </a:r>
            <a:r>
              <a:rPr lang="en-IE" dirty="0" smtClean="0"/>
              <a:t> in function body</a:t>
            </a:r>
          </a:p>
          <a:p>
            <a:pPr marL="0" indent="0">
              <a:buNone/>
            </a:pPr>
            <a:r>
              <a:rPr lang="en-IE" dirty="0" smtClean="0"/>
              <a:t>Here is a simple example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5" y="3193143"/>
            <a:ext cx="7161283" cy="1798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136" y="5342986"/>
            <a:ext cx="5896062" cy="12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0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Further tools for 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599883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err="1"/>
              <a:t>stopifnot</a:t>
            </a:r>
            <a:r>
              <a:rPr lang="en-IE" dirty="0" smtClean="0"/>
              <a:t>()</a:t>
            </a:r>
          </a:p>
          <a:p>
            <a:pPr marL="0" indent="0">
              <a:buNone/>
            </a:pPr>
            <a:r>
              <a:rPr lang="en-IE" dirty="0"/>
              <a:t>L</a:t>
            </a:r>
            <a:r>
              <a:rPr lang="en-IE" dirty="0" smtClean="0"/>
              <a:t>ike </a:t>
            </a:r>
            <a:r>
              <a:rPr lang="en-IE" dirty="0"/>
              <a:t>stop but several conditions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try()</a:t>
            </a:r>
          </a:p>
          <a:p>
            <a:pPr marL="0" indent="0">
              <a:buNone/>
            </a:pPr>
            <a:r>
              <a:rPr lang="en-IE" dirty="0" smtClean="0"/>
              <a:t>Try to run function but does not stop whole script if error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marL="0" indent="0">
              <a:buNone/>
            </a:pPr>
            <a:r>
              <a:rPr lang="en-IE" dirty="0" smtClean="0"/>
              <a:t>To return error message without sopping function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debug() </a:t>
            </a:r>
          </a:p>
          <a:p>
            <a:pPr marL="0" indent="0">
              <a:buNone/>
            </a:pPr>
            <a:r>
              <a:rPr lang="en-IE" dirty="0" smtClean="0"/>
              <a:t>To debug a function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48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smtClean="0"/>
              <a:t>R functions, </a:t>
            </a:r>
            <a:r>
              <a:rPr lang="en-IE" dirty="0" smtClean="0"/>
              <a:t>get details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97" y="2467490"/>
            <a:ext cx="5035612" cy="407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27021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>
                <a:solidFill>
                  <a:prstClr val="black"/>
                </a:solidFill>
              </a:rPr>
              <a:t>A function has three attributes</a:t>
            </a:r>
            <a:endParaRPr lang="en-IE" sz="3200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6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210" y="1599566"/>
            <a:ext cx="7886700" cy="1325563"/>
          </a:xfrm>
        </p:spPr>
        <p:txBody>
          <a:bodyPr/>
          <a:lstStyle/>
          <a:p>
            <a:r>
              <a:rPr lang="en-IE" dirty="0" smtClean="0"/>
              <a:t>7.2 Quick overview stats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5264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Non parametric smoothing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Used to highlight trends in the data</a:t>
            </a:r>
          </a:p>
          <a:p>
            <a:endParaRPr lang="en-IE" dirty="0"/>
          </a:p>
          <a:p>
            <a:r>
              <a:rPr lang="en-IE" dirty="0" err="1" smtClean="0"/>
              <a:t>lowess</a:t>
            </a:r>
            <a:r>
              <a:rPr lang="en-IE" dirty="0" smtClean="0"/>
              <a:t>() </a:t>
            </a:r>
          </a:p>
          <a:p>
            <a:pPr lvl="1"/>
            <a:r>
              <a:rPr lang="en-IE" dirty="0"/>
              <a:t>i</a:t>
            </a:r>
            <a:r>
              <a:rPr lang="en-IE" dirty="0" smtClean="0"/>
              <a:t>s one function performing smoothing</a:t>
            </a:r>
          </a:p>
          <a:p>
            <a:pPr lvl="1"/>
            <a:r>
              <a:rPr lang="en-IE" dirty="0" smtClean="0"/>
              <a:t>argument ‘f’ modify the degree of smoothing</a:t>
            </a:r>
          </a:p>
          <a:p>
            <a:endParaRPr lang="en-IE" dirty="0"/>
          </a:p>
          <a:p>
            <a:r>
              <a:rPr lang="en-IE" dirty="0" smtClean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lowess</a:t>
            </a:r>
            <a:r>
              <a:rPr lang="en-IE" dirty="0" smtClean="0"/>
              <a:t>() examples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Correlations / linear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</a:t>
            </a:r>
            <a:r>
              <a:rPr lang="en-IE" dirty="0" smtClean="0"/>
              <a:t>variances, one of the main hypothesis</a:t>
            </a:r>
          </a:p>
          <a:p>
            <a:endParaRPr lang="en-IE" dirty="0" smtClean="0"/>
          </a:p>
          <a:p>
            <a:r>
              <a:rPr lang="en-IE" dirty="0" err="1" smtClean="0"/>
              <a:t>cor.test</a:t>
            </a:r>
            <a:r>
              <a:rPr lang="en-IE" dirty="0"/>
              <a:t>() </a:t>
            </a:r>
            <a:r>
              <a:rPr lang="en-IE" dirty="0" smtClean="0"/>
              <a:t>, correlation between 2 variables</a:t>
            </a:r>
          </a:p>
          <a:p>
            <a:endParaRPr lang="en-IE" dirty="0" smtClean="0"/>
          </a:p>
          <a:p>
            <a:r>
              <a:rPr lang="en-IE" dirty="0" err="1" smtClean="0"/>
              <a:t>anova</a:t>
            </a:r>
            <a:r>
              <a:rPr lang="en-IE" dirty="0" smtClean="0"/>
              <a:t>(), comparison of means</a:t>
            </a:r>
          </a:p>
          <a:p>
            <a:endParaRPr lang="en-IE" dirty="0" smtClean="0"/>
          </a:p>
          <a:p>
            <a:r>
              <a:rPr lang="en-IE" dirty="0" smtClean="0"/>
              <a:t>lm(), </a:t>
            </a:r>
            <a:r>
              <a:rPr lang="en-IE" dirty="0" err="1" smtClean="0"/>
              <a:t>glm</a:t>
            </a:r>
            <a:r>
              <a:rPr lang="en-IE" dirty="0" smtClean="0"/>
              <a:t>() allow for linear regression</a:t>
            </a:r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2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cor.test</a:t>
            </a:r>
            <a:r>
              <a:rPr lang="en-IE" dirty="0" smtClean="0"/>
              <a:t>() and lm()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 smtClean="0"/>
              <a:t>Hans talk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://bigfish.joomla.com/</a:t>
            </a:r>
            <a:r>
              <a:rPr lang="en-IE" dirty="0"/>
              <a:t> 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7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 smtClean="0"/>
              <a:t>Aim of the course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By learning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</a:t>
            </a:r>
            <a:r>
              <a:rPr lang="en-IE" dirty="0"/>
              <a:t>to </a:t>
            </a:r>
            <a:r>
              <a:rPr lang="en-IE" dirty="0" smtClean="0"/>
              <a:t>the do </a:t>
            </a:r>
            <a:r>
              <a:rPr lang="en-IE" dirty="0"/>
              <a:t>most common data manipulating and viewing tasks </a:t>
            </a: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 smtClean="0"/>
              <a:t>How to do </a:t>
            </a:r>
            <a:r>
              <a:rPr lang="en-IE" sz="1900" dirty="0"/>
              <a:t>a few common analyses </a:t>
            </a:r>
            <a:r>
              <a:rPr lang="en-IE" sz="1900" dirty="0" smtClean="0"/>
              <a:t>(bonus if time)</a:t>
            </a:r>
            <a:endParaRPr lang="en-IE" sz="19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>
                <a:solidFill>
                  <a:srgbClr val="FF0000"/>
                </a:solidFill>
              </a:rPr>
              <a:t>NOT PUBLIC</a:t>
            </a:r>
            <a:endParaRPr lang="en-IE" sz="3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51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General-purpose </a:t>
            </a:r>
            <a:r>
              <a:rPr lang="en-IE" dirty="0" smtClean="0"/>
              <a:t>optimization in R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Recommend </a:t>
            </a:r>
            <a:r>
              <a:rPr lang="en-IE" dirty="0" err="1" smtClean="0"/>
              <a:t>optmix</a:t>
            </a:r>
            <a:r>
              <a:rPr lang="en-IE" dirty="0" smtClean="0"/>
              <a:t> package</a:t>
            </a:r>
          </a:p>
          <a:p>
            <a:endParaRPr lang="en-IE" dirty="0"/>
          </a:p>
          <a:p>
            <a:r>
              <a:rPr lang="en-IE" dirty="0" smtClean="0"/>
              <a:t>Fits model by</a:t>
            </a:r>
          </a:p>
          <a:p>
            <a:pPr lvl="1" fontAlgn="base"/>
            <a:r>
              <a:rPr lang="en-IE" dirty="0" smtClean="0"/>
              <a:t>minimising </a:t>
            </a:r>
            <a:r>
              <a:rPr lang="en-IE" dirty="0"/>
              <a:t>residual sum of squares</a:t>
            </a:r>
          </a:p>
          <a:p>
            <a:pPr lvl="1"/>
            <a:r>
              <a:rPr lang="en-IE" dirty="0" smtClean="0"/>
              <a:t>minimising deviance (requires writing likelihood)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See code </a:t>
            </a:r>
            <a:r>
              <a:rPr lang="en-IE" dirty="0"/>
              <a:t>for details (7.4.optimx.r)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386394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>
            <a:normAutofit/>
          </a:bodyPr>
          <a:lstStyle/>
          <a:p>
            <a:r>
              <a:rPr lang="en-IE" dirty="0" smtClean="0"/>
              <a:t>7. EXTRAS </a:t>
            </a:r>
            <a:br>
              <a:rPr lang="en-IE" dirty="0" smtClean="0"/>
            </a:br>
            <a:r>
              <a:rPr lang="en-IE" sz="4000" dirty="0" smtClean="0"/>
              <a:t>YOU MAY NEED / USE SOON ... 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9654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dates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42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919" y="12530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>
                <a:solidFill>
                  <a:prstClr val="black"/>
                </a:solidFill>
              </a:rPr>
              <a:t>: ~ same as matrix but </a:t>
            </a:r>
            <a:r>
              <a:rPr lang="en-IE" b="1" dirty="0">
                <a:solidFill>
                  <a:prstClr val="black"/>
                </a:solidFill>
              </a:rPr>
              <a:t>not</a:t>
            </a:r>
            <a:r>
              <a:rPr lang="en-IE" dirty="0">
                <a:solidFill>
                  <a:prstClr val="black"/>
                </a:solidFill>
              </a:rPr>
              <a:t> limited in dimensions</a:t>
            </a:r>
            <a:r>
              <a:rPr lang="en-IE" dirty="0" smtClean="0">
                <a:solidFill>
                  <a:prstClr val="black"/>
                </a:solidFill>
              </a:rPr>
              <a:t>.</a:t>
            </a:r>
          </a:p>
          <a:p>
            <a:endParaRPr lang="en-IE" dirty="0">
              <a:solidFill>
                <a:srgbClr val="C00000"/>
              </a:solidFill>
            </a:endParaRPr>
          </a:p>
          <a:p>
            <a:r>
              <a:rPr lang="en-IE" dirty="0" smtClean="0">
                <a:solidFill>
                  <a:srgbClr val="C00000"/>
                </a:solidFill>
              </a:rPr>
              <a:t>Like matrices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50" y="1253092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919" y="39445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>
                <a:solidFill>
                  <a:prstClr val="black"/>
                </a:solidFill>
              </a:rPr>
              <a:t>: catchall structure. 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Each element can be of any class or NULL.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The elements can be </a:t>
            </a:r>
            <a:r>
              <a:rPr lang="en-IE" dirty="0" smtClean="0">
                <a:solidFill>
                  <a:prstClr val="black"/>
                </a:solidFill>
              </a:rPr>
              <a:t>named.</a:t>
            </a:r>
          </a:p>
          <a:p>
            <a:pPr lvl="2"/>
            <a:r>
              <a:rPr lang="en-IE" dirty="0" smtClean="0">
                <a:solidFill>
                  <a:srgbClr val="FF0000"/>
                </a:solidFill>
              </a:rPr>
              <a:t>Like </a:t>
            </a:r>
            <a:r>
              <a:rPr lang="en-IE" dirty="0" err="1" smtClean="0">
                <a:solidFill>
                  <a:srgbClr val="FF0000"/>
                </a:solidFill>
              </a:rPr>
              <a:t>data.framces</a:t>
            </a:r>
            <a:r>
              <a:rPr lang="en-IE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2" y="5489938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Other data structures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976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prstClr val="black"/>
                </a:solidFill>
                <a:latin typeface="Calibri Light"/>
              </a:rPr>
              <a:t>Indexing data, lists</a:t>
            </a:r>
            <a:endParaRPr lang="en-IE" sz="4400" dirty="0">
              <a:solidFill>
                <a:prstClr val="black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1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Applying functions on </a:t>
            </a:r>
            <a:br>
              <a:rPr lang="en-IE" dirty="0" smtClean="0"/>
            </a:br>
            <a:r>
              <a:rPr lang="en-IE" dirty="0" smtClean="0"/>
              <a:t>elements of list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34" y="1705132"/>
            <a:ext cx="8377129" cy="4351338"/>
          </a:xfrm>
        </p:spPr>
        <p:txBody>
          <a:bodyPr>
            <a:normAutofit/>
          </a:bodyPr>
          <a:lstStyle/>
          <a:p>
            <a:r>
              <a:rPr lang="en-IE" dirty="0" err="1" smtClean="0"/>
              <a:t>lapply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returns a list of the same length as X </a:t>
            </a:r>
          </a:p>
          <a:p>
            <a:pPr lvl="1"/>
            <a:r>
              <a:rPr lang="en-IE" dirty="0" smtClean="0"/>
              <a:t>each </a:t>
            </a:r>
            <a:r>
              <a:rPr lang="en-IE" dirty="0"/>
              <a:t>element </a:t>
            </a:r>
            <a:r>
              <a:rPr lang="en-IE" dirty="0" smtClean="0"/>
              <a:t>is </a:t>
            </a:r>
            <a:r>
              <a:rPr lang="en-IE" dirty="0"/>
              <a:t>the result of applying </a:t>
            </a:r>
            <a:r>
              <a:rPr lang="en-IE" dirty="0" smtClean="0"/>
              <a:t>FUN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/>
          </a:p>
          <a:p>
            <a:r>
              <a:rPr lang="en-IE" dirty="0" err="1"/>
              <a:t>s</a:t>
            </a:r>
            <a:r>
              <a:rPr lang="en-IE" dirty="0" err="1" smtClean="0"/>
              <a:t>apply</a:t>
            </a:r>
            <a:r>
              <a:rPr lang="en-IE" dirty="0" smtClean="0"/>
              <a:t>() </a:t>
            </a:r>
          </a:p>
          <a:p>
            <a:pPr lvl="1"/>
            <a:r>
              <a:rPr lang="en-IE" dirty="0" smtClean="0"/>
              <a:t>a user friendly version of </a:t>
            </a:r>
            <a:r>
              <a:rPr lang="en-IE" dirty="0" err="1" smtClean="0"/>
              <a:t>lapply</a:t>
            </a:r>
            <a:r>
              <a:rPr lang="en-IE" dirty="0" smtClean="0"/>
              <a:t>(), FUN instead of MARGIN</a:t>
            </a:r>
          </a:p>
          <a:p>
            <a:pPr lvl="1"/>
            <a:r>
              <a:rPr lang="en-IE" dirty="0" smtClean="0"/>
              <a:t>returns a vector or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136782" y="3044192"/>
            <a:ext cx="4586730" cy="441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34" y="5511394"/>
            <a:ext cx="3576226" cy="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5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91" y="1647440"/>
            <a:ext cx="6990426" cy="48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54" y="1712863"/>
            <a:ext cx="6567092" cy="4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while() loop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an action until condition satisfied </a:t>
            </a:r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243" y="2066858"/>
            <a:ext cx="6385040" cy="166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3" y="4207936"/>
            <a:ext cx="8075364" cy="16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1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R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Open R 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R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 and saving, excel files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For .csv files see </a:t>
            </a:r>
          </a:p>
          <a:p>
            <a:pPr lvl="1"/>
            <a:r>
              <a:rPr lang="en-IE" dirty="0" smtClean="0"/>
              <a:t>‘</a:t>
            </a:r>
            <a:r>
              <a:rPr lang="en-IE" dirty="0" err="1" smtClean="0"/>
              <a:t>read.table</a:t>
            </a:r>
            <a:r>
              <a:rPr lang="en-IE" dirty="0" smtClean="0"/>
              <a:t>’ and ‘</a:t>
            </a:r>
            <a:r>
              <a:rPr lang="en-IE" dirty="0" err="1" smtClean="0"/>
              <a:t>write.table</a:t>
            </a:r>
            <a:r>
              <a:rPr lang="en-IE" dirty="0" smtClean="0"/>
              <a:t>’</a:t>
            </a:r>
          </a:p>
          <a:p>
            <a:pPr lvl="1"/>
            <a:r>
              <a:rPr lang="en-IE" dirty="0" smtClean="0"/>
              <a:t>‘read.csv’ </a:t>
            </a:r>
            <a:r>
              <a:rPr lang="en-IE" dirty="0"/>
              <a:t>and ‘</a:t>
            </a:r>
            <a:r>
              <a:rPr lang="en-IE" dirty="0" smtClean="0"/>
              <a:t>write.csv’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2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/>
          <a:lstStyle/>
          <a:p>
            <a:pPr algn="ctr"/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609" y="2333110"/>
            <a:ext cx="6319910" cy="2841563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A package dedicated to graphs</a:t>
            </a:r>
          </a:p>
          <a:p>
            <a:endParaRPr lang="en-IE" dirty="0" smtClean="0"/>
          </a:p>
          <a:p>
            <a:r>
              <a:rPr lang="en-IE" dirty="0" smtClean="0"/>
              <a:t>Based on the grammar of graphic approach relying on </a:t>
            </a:r>
          </a:p>
          <a:p>
            <a:pPr lvl="1"/>
            <a:r>
              <a:rPr lang="en-IE" dirty="0" smtClean="0"/>
              <a:t>Aesthetics, </a:t>
            </a:r>
            <a:r>
              <a:rPr lang="en-IE" dirty="0" err="1" smtClean="0"/>
              <a:t>ie</a:t>
            </a:r>
            <a:r>
              <a:rPr lang="en-IE" dirty="0" smtClean="0"/>
              <a:t> what you plot</a:t>
            </a:r>
          </a:p>
          <a:p>
            <a:pPr lvl="1"/>
            <a:r>
              <a:rPr lang="en-IE" dirty="0" smtClean="0"/>
              <a:t>Geometries, </a:t>
            </a:r>
            <a:r>
              <a:rPr lang="en-IE" dirty="0" err="1" smtClean="0"/>
              <a:t>ie</a:t>
            </a:r>
            <a:r>
              <a:rPr lang="en-IE" dirty="0" smtClean="0"/>
              <a:t> how you plot it (points, lines, ribbon…)</a:t>
            </a:r>
          </a:p>
          <a:p>
            <a:pPr marL="342900" lvl="1" indent="0">
              <a:buNone/>
            </a:pPr>
            <a:endParaRPr lang="en-IE" dirty="0" smtClean="0"/>
          </a:p>
          <a:p>
            <a:r>
              <a:rPr lang="en-IE" dirty="0" smtClean="0"/>
              <a:t>According to some people </a:t>
            </a:r>
          </a:p>
          <a:p>
            <a:pPr lvl="1"/>
            <a:r>
              <a:rPr lang="en-IE" dirty="0" smtClean="0"/>
              <a:t>More intuitive ?</a:t>
            </a:r>
          </a:p>
          <a:p>
            <a:pPr lvl="1"/>
            <a:r>
              <a:rPr lang="en-IE" dirty="0" smtClean="0"/>
              <a:t>better that basic R graphic functions because you need less code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899" y="2175241"/>
            <a:ext cx="2831577" cy="450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525" y="3111103"/>
            <a:ext cx="2736326" cy="2500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3099" y="2175240"/>
            <a:ext cx="2899420" cy="564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5747" y="3101577"/>
            <a:ext cx="2986296" cy="25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1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1299" y="1965722"/>
            <a:ext cx="3393755" cy="1035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680" y="3256533"/>
            <a:ext cx="5115591" cy="25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082" y="2175250"/>
            <a:ext cx="3036518" cy="55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786103" y="2171701"/>
            <a:ext cx="3000794" cy="603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8309" y="3013828"/>
            <a:ext cx="3217357" cy="2644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4850" y="3013830"/>
            <a:ext cx="3282848" cy="27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8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8. TO KEEP GOING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useful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8665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Reports, R markdown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It is </a:t>
            </a:r>
          </a:p>
          <a:p>
            <a:pPr lvl="1"/>
            <a:r>
              <a:rPr lang="en-IE" dirty="0" smtClean="0"/>
              <a:t>Package developed by r studio based on </a:t>
            </a:r>
            <a:r>
              <a:rPr lang="en-IE" dirty="0" err="1" smtClean="0"/>
              <a:t>knitr</a:t>
            </a:r>
            <a:r>
              <a:rPr lang="en-IE" dirty="0" smtClean="0"/>
              <a:t> and </a:t>
            </a:r>
            <a:r>
              <a:rPr lang="en-IE" dirty="0" err="1" smtClean="0"/>
              <a:t>pandoc</a:t>
            </a:r>
            <a:endParaRPr lang="en-IE" dirty="0" smtClean="0"/>
          </a:p>
          <a:p>
            <a:pPr lvl="1"/>
            <a:r>
              <a:rPr lang="en-IE" dirty="0"/>
              <a:t>Fully integrated in r </a:t>
            </a:r>
            <a:r>
              <a:rPr lang="en-IE" dirty="0" smtClean="0"/>
              <a:t>studio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Useful for </a:t>
            </a:r>
          </a:p>
          <a:p>
            <a:pPr lvl="1"/>
            <a:r>
              <a:rPr lang="en-IE" dirty="0" smtClean="0"/>
              <a:t>Easily creating dynamic documents</a:t>
            </a:r>
          </a:p>
          <a:p>
            <a:pPr lvl="2"/>
            <a:r>
              <a:rPr lang="en-IE" dirty="0" smtClean="0"/>
              <a:t>Web pages</a:t>
            </a:r>
          </a:p>
          <a:p>
            <a:pPr lvl="2"/>
            <a:r>
              <a:rPr lang="en-IE" dirty="0" smtClean="0">
                <a:effectLst/>
              </a:rPr>
              <a:t>Reproducible analysis and reports</a:t>
            </a:r>
          </a:p>
          <a:p>
            <a:pPr lvl="3"/>
            <a:r>
              <a:rPr lang="en-IE" dirty="0" smtClean="0"/>
              <a:t>Data work up for WGs – html/word</a:t>
            </a:r>
          </a:p>
          <a:p>
            <a:pPr lvl="3"/>
            <a:r>
              <a:rPr lang="en-IE" dirty="0" smtClean="0"/>
              <a:t>Working Group reports - word</a:t>
            </a:r>
          </a:p>
          <a:p>
            <a:pPr lvl="3"/>
            <a:r>
              <a:rPr lang="en-IE" dirty="0" smtClean="0">
                <a:effectLst/>
              </a:rPr>
              <a:t>Survey reports – word/pdf</a:t>
            </a:r>
          </a:p>
          <a:p>
            <a:pPr lvl="1"/>
            <a:r>
              <a:rPr lang="en-IE" dirty="0" smtClean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 smtClean="0"/>
              <a:t>See Colm talk at </a:t>
            </a:r>
            <a:r>
              <a:rPr lang="en-IE" sz="2100" dirty="0" smtClean="0">
                <a:hlinkClick r:id="rId2"/>
              </a:rPr>
              <a:t>https</a:t>
            </a:r>
            <a:r>
              <a:rPr lang="en-IE" sz="2100" dirty="0">
                <a:hlinkClick r:id="rId2"/>
              </a:rPr>
              <a:t>://bigfish.joomla.com</a:t>
            </a:r>
            <a:r>
              <a:rPr lang="en-IE" sz="2100" dirty="0" smtClean="0">
                <a:hlinkClick r:id="rId2"/>
              </a:rPr>
              <a:t>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12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 smtClean="0"/>
              <a:t>Data manipulation / cleaning</a:t>
            </a:r>
          </a:p>
          <a:p>
            <a:pPr lvl="1"/>
            <a:r>
              <a:rPr lang="en-IE" dirty="0" err="1" smtClean="0"/>
              <a:t>tydr</a:t>
            </a:r>
            <a:r>
              <a:rPr lang="en-IE" dirty="0" smtClean="0"/>
              <a:t> (no obvious advantage)</a:t>
            </a:r>
          </a:p>
          <a:p>
            <a:pPr lvl="1"/>
            <a:r>
              <a:rPr lang="en-IE" dirty="0" err="1"/>
              <a:t>s</a:t>
            </a:r>
            <a:r>
              <a:rPr lang="en-IE" dirty="0" err="1" smtClean="0"/>
              <a:t>tringr</a:t>
            </a:r>
            <a:r>
              <a:rPr lang="en-IE" dirty="0" smtClean="0"/>
              <a:t> for string manipulations</a:t>
            </a:r>
          </a:p>
          <a:p>
            <a:pPr lvl="1"/>
            <a:r>
              <a:rPr lang="en-IE" dirty="0" err="1"/>
              <a:t>d</a:t>
            </a:r>
            <a:r>
              <a:rPr lang="en-IE" dirty="0" err="1" smtClean="0"/>
              <a:t>plyr</a:t>
            </a:r>
            <a:r>
              <a:rPr lang="en-IE" dirty="0" smtClean="0"/>
              <a:t> (uses intuitive syntax)</a:t>
            </a:r>
          </a:p>
          <a:p>
            <a:pPr lvl="1"/>
            <a:r>
              <a:rPr lang="en-IE" dirty="0" err="1" smtClean="0"/>
              <a:t>data.table</a:t>
            </a:r>
            <a:r>
              <a:rPr lang="en-IE" dirty="0"/>
              <a:t> </a:t>
            </a:r>
            <a:r>
              <a:rPr lang="en-IE" dirty="0" smtClean="0"/>
              <a:t>(syntax ‘close’ to SQL, time efficient on big tables) </a:t>
            </a:r>
          </a:p>
          <a:p>
            <a:pPr lvl="1"/>
            <a:r>
              <a:rPr lang="en-IE" dirty="0" err="1"/>
              <a:t>l</a:t>
            </a:r>
            <a:r>
              <a:rPr lang="en-IE" dirty="0" err="1" smtClean="0"/>
              <a:t>ubridate</a:t>
            </a:r>
            <a:r>
              <a:rPr lang="en-IE" dirty="0" smtClean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 smtClean="0">
                <a:hlinkClick r:id="rId4"/>
              </a:rPr>
              <a:t>quantmod</a:t>
            </a:r>
            <a:r>
              <a:rPr lang="en-IE" dirty="0" smtClean="0"/>
              <a:t> (for time series)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Plots</a:t>
            </a:r>
          </a:p>
          <a:p>
            <a:pPr lvl="1"/>
            <a:r>
              <a:rPr lang="en-IE" dirty="0" err="1" smtClean="0"/>
              <a:t>ggplot</a:t>
            </a:r>
            <a:r>
              <a:rPr lang="en-IE" dirty="0" smtClean="0"/>
              <a:t>, ggplot2 (plotting package based on grammar of graphic)</a:t>
            </a:r>
          </a:p>
          <a:p>
            <a:pPr lvl="1"/>
            <a:r>
              <a:rPr lang="en-IE" dirty="0" err="1" smtClean="0"/>
              <a:t>ggvis</a:t>
            </a:r>
            <a:r>
              <a:rPr lang="en-IE" dirty="0" smtClean="0"/>
              <a:t> (interactive web graphic)</a:t>
            </a:r>
          </a:p>
          <a:p>
            <a:pPr lvl="1"/>
            <a:r>
              <a:rPr lang="en-IE" dirty="0" err="1" smtClean="0"/>
              <a:t>Ploty</a:t>
            </a:r>
            <a:r>
              <a:rPr lang="en-IE" dirty="0"/>
              <a:t> (interactive, browser-based charting library </a:t>
            </a:r>
            <a:r>
              <a:rPr lang="en-IE" dirty="0" smtClean="0"/>
              <a:t>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Mapping</a:t>
            </a:r>
          </a:p>
          <a:p>
            <a:pPr lvl="1"/>
            <a:r>
              <a:rPr lang="en-IE" dirty="0" smtClean="0"/>
              <a:t>See Hans talk </a:t>
            </a:r>
            <a:r>
              <a:rPr lang="en-IE" dirty="0"/>
              <a:t>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Reporting </a:t>
            </a:r>
          </a:p>
          <a:p>
            <a:pPr lvl="1"/>
            <a:r>
              <a:rPr lang="en-IE" dirty="0" smtClean="0"/>
              <a:t>R markdown in </a:t>
            </a:r>
            <a:r>
              <a:rPr lang="en-IE" dirty="0" err="1" smtClean="0"/>
              <a:t>Rstudio</a:t>
            </a:r>
            <a:r>
              <a:rPr lang="en-IE" dirty="0" smtClean="0"/>
              <a:t>, see Colm talk 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r>
              <a:rPr lang="en-IE" dirty="0" smtClean="0"/>
              <a:t>Function </a:t>
            </a:r>
            <a:r>
              <a:rPr lang="en-IE" dirty="0" err="1" smtClean="0"/>
              <a:t>Sweave</a:t>
            </a:r>
            <a:r>
              <a:rPr lang="en-IE" dirty="0" smtClean="0"/>
              <a:t> to generate LATEX documents and pdf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OdfWeave</a:t>
            </a:r>
            <a:r>
              <a:rPr lang="en-IE" dirty="0" smtClean="0"/>
              <a:t> for open office documents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Web application</a:t>
            </a:r>
          </a:p>
          <a:p>
            <a:pPr lvl="1"/>
            <a:r>
              <a:rPr lang="en-IE" dirty="0" smtClean="0"/>
              <a:t>Shiny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0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packages, fisheries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FSA : Fisheries Stock Assessment</a:t>
            </a:r>
          </a:p>
          <a:p>
            <a:endParaRPr lang="en-IE" dirty="0" smtClean="0"/>
          </a:p>
          <a:p>
            <a:r>
              <a:rPr lang="en-IE" dirty="0" smtClean="0"/>
              <a:t>FLR : Fisheries Library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ishmethods</a:t>
            </a:r>
            <a:r>
              <a:rPr lang="en-IE" dirty="0" smtClean="0"/>
              <a:t> : Fisheries Methods and Models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ishdynr</a:t>
            </a:r>
            <a:r>
              <a:rPr lang="en-IE" dirty="0" smtClean="0"/>
              <a:t> : Fisheries Science Related Population Dynamics models</a:t>
            </a:r>
          </a:p>
          <a:p>
            <a:endParaRPr lang="en-IE" dirty="0" smtClean="0"/>
          </a:p>
          <a:p>
            <a:r>
              <a:rPr lang="en-IE" dirty="0" err="1" smtClean="0"/>
              <a:t>TropFishR</a:t>
            </a:r>
            <a:r>
              <a:rPr lang="en-IE" dirty="0" smtClean="0"/>
              <a:t> : Tropical Fisheries in R …</a:t>
            </a:r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sz="3600" dirty="0" smtClean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 smtClean="0"/>
          </a:p>
          <a:p>
            <a:pPr marL="0" indent="0" algn="ctr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55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Write your own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Optimizers (see before)</a:t>
            </a:r>
          </a:p>
          <a:p>
            <a:pPr lvl="1"/>
            <a:r>
              <a:rPr lang="en-IE" dirty="0" err="1" smtClean="0"/>
              <a:t>nls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nlminb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optim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optmix</a:t>
            </a:r>
            <a:r>
              <a:rPr lang="en-IE" dirty="0"/>
              <a:t> </a:t>
            </a:r>
            <a:r>
              <a:rPr lang="en-IE" dirty="0" smtClean="0"/>
              <a:t>include all previous (see code)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r>
              <a:rPr lang="en-IE" dirty="0" smtClean="0"/>
              <a:t>Call specialized software using R packages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09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1"/>
            <a:ext cx="9144000" cy="952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R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128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This is where you write and / or run your commands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2 type of prompts : &gt; and +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0471" y="4622363"/>
            <a:ext cx="8586399" cy="81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FF0000"/>
                </a:solidFill>
              </a:rPr>
              <a:t>It also displays ‘meaningful’ error messages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04" y="2672558"/>
            <a:ext cx="1003332" cy="171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68" y="5563705"/>
            <a:ext cx="4377000" cy="988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562100" y="2780233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3548" y="2586362"/>
            <a:ext cx="206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Console available</a:t>
            </a:r>
            <a:endParaRPr lang="en-IE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22152" y="3455327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03600" y="326145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Waiting for command completion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Books</a:t>
            </a:r>
            <a:r>
              <a:rPr lang="en-IE" altLang="en-US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4"/>
              </a:rPr>
              <a:t>http://stats.stackexchange.com/questions/tagged/r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5"/>
              </a:rPr>
              <a:t>http://r.789695.n4.nabble.com/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R help mailing list, </a:t>
            </a:r>
            <a:r>
              <a:rPr lang="en-IE" altLang="en-US" dirty="0">
                <a:solidFill>
                  <a:prstClr val="black"/>
                </a:solidFill>
                <a:hlinkClick r:id="rId6"/>
              </a:rPr>
              <a:t>https://stat.ethz.ch/mailman/listinfo/r-help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 err="1" smtClean="0">
                <a:solidFill>
                  <a:prstClr val="black"/>
                </a:solidFill>
              </a:rPr>
              <a:t>BIGFish</a:t>
            </a:r>
            <a:r>
              <a:rPr lang="en-IE" altLang="en-US" dirty="0" smtClean="0">
                <a:solidFill>
                  <a:prstClr val="black"/>
                </a:solidFill>
              </a:rPr>
              <a:t> </a:t>
            </a:r>
            <a:r>
              <a:rPr lang="en-IE" altLang="en-US" dirty="0">
                <a:solidFill>
                  <a:prstClr val="black"/>
                </a:solidFill>
              </a:rPr>
              <a:t>mailing list, </a:t>
            </a:r>
            <a:r>
              <a:rPr lang="en-IE" altLang="en-US" dirty="0">
                <a:solidFill>
                  <a:prstClr val="black"/>
                </a:solidFill>
                <a:hlinkClick r:id="rId7"/>
              </a:rPr>
              <a:t>bigfish_mailing_list@googlegroups.com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you’ll probably end up on one </a:t>
            </a:r>
            <a:r>
              <a:rPr lang="en-IE" altLang="en-US" dirty="0" smtClean="0">
                <a:solidFill>
                  <a:prstClr val="black"/>
                </a:solidFill>
              </a:rPr>
              <a:t> of the </a:t>
            </a:r>
            <a:r>
              <a:rPr lang="en-IE" altLang="en-US" dirty="0">
                <a:solidFill>
                  <a:prstClr val="black"/>
                </a:solidFill>
              </a:rPr>
              <a:t>forums mentioned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4400" dirty="0">
                <a:solidFill>
                  <a:prstClr val="black"/>
                </a:solidFill>
              </a:rPr>
              <a:t>More help</a:t>
            </a:r>
            <a:endParaRPr lang="en-US" altLang="en-US" sz="4400" dirty="0">
              <a:solidFill>
                <a:prstClr val="black"/>
              </a:solidFill>
            </a:endParaRPr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75" y="990461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44" y="990461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80" y="990461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1" y="990461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advanced r book&quot;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26" y="990461"/>
            <a:ext cx="670091" cy="9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More exercises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loops</a:t>
            </a:r>
          </a:p>
          <a:p>
            <a:pPr lvl="1"/>
            <a:r>
              <a:rPr lang="en-IE" dirty="0" smtClean="0"/>
              <a:t>plot length/weight </a:t>
            </a:r>
          </a:p>
          <a:p>
            <a:pPr lvl="2"/>
            <a:r>
              <a:rPr lang="en-IE" dirty="0" smtClean="0"/>
              <a:t>by river for every year, all rivers for one year on same panel </a:t>
            </a:r>
          </a:p>
          <a:p>
            <a:pPr lvl="2"/>
            <a:r>
              <a:rPr lang="en-IE" dirty="0" smtClean="0"/>
              <a:t>save into a pdf</a:t>
            </a:r>
          </a:p>
          <a:p>
            <a:pPr lvl="2"/>
            <a:endParaRPr lang="en-IE" dirty="0"/>
          </a:p>
          <a:p>
            <a:pPr lvl="2"/>
            <a:endParaRPr lang="en-IE" dirty="0" smtClean="0"/>
          </a:p>
          <a:p>
            <a:r>
              <a:rPr lang="en-IE" dirty="0" smtClean="0"/>
              <a:t>Loop saving 20 matrices in different files</a:t>
            </a:r>
          </a:p>
          <a:p>
            <a:pPr lvl="1"/>
            <a:r>
              <a:rPr lang="en-IE" dirty="0" smtClean="0"/>
              <a:t>10 rows 10 columns, </a:t>
            </a:r>
            <a:r>
              <a:rPr lang="en-IE" dirty="0" err="1" smtClean="0"/>
              <a:t>rnorm</a:t>
            </a:r>
            <a:r>
              <a:rPr lang="en-IE" dirty="0" smtClean="0"/>
              <a:t>(n=)</a:t>
            </a:r>
          </a:p>
          <a:p>
            <a:pPr lvl="1"/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9138824" cy="5457238"/>
          </a:xfrm>
        </p:spPr>
        <p:txBody>
          <a:bodyPr>
            <a:noAutofit/>
          </a:bodyPr>
          <a:lstStyle/>
          <a:p>
            <a:r>
              <a:rPr lang="en-IE" sz="2400" dirty="0" smtClean="0"/>
              <a:t>Assignment </a:t>
            </a:r>
            <a:r>
              <a:rPr lang="en-IE" sz="2400" dirty="0"/>
              <a:t>with “ </a:t>
            </a:r>
            <a:r>
              <a:rPr lang="en-IE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sz="2400" dirty="0"/>
              <a:t> ” </a:t>
            </a:r>
            <a:r>
              <a:rPr lang="en-IE" sz="2400" dirty="0" smtClean="0"/>
              <a:t>                                   </a:t>
            </a:r>
            <a:r>
              <a:rPr lang="en-IE" sz="1400" dirty="0" smtClean="0"/>
              <a:t>(“ </a:t>
            </a:r>
            <a:r>
              <a:rPr lang="en-I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1400" dirty="0"/>
              <a:t> </a:t>
            </a:r>
            <a:r>
              <a:rPr lang="en-IE" sz="1400" dirty="0" smtClean="0"/>
              <a:t>“ not recommend, can trigger issues)</a:t>
            </a:r>
            <a:endParaRPr lang="en-IE" sz="1400" dirty="0"/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 smtClean="0"/>
          </a:p>
          <a:p>
            <a:r>
              <a:rPr lang="en-IE" sz="2400" dirty="0" smtClean="0"/>
              <a:t>Names </a:t>
            </a:r>
          </a:p>
          <a:p>
            <a:pPr lvl="1"/>
            <a:r>
              <a:rPr lang="en-IE" sz="1800" dirty="0" smtClean="0"/>
              <a:t>start with letter </a:t>
            </a:r>
            <a:r>
              <a:rPr lang="en-IE" sz="1800" dirty="0"/>
              <a:t>or “.” </a:t>
            </a:r>
            <a:endParaRPr lang="en-IE" sz="1800" dirty="0" smtClean="0"/>
          </a:p>
          <a:p>
            <a:pPr lvl="1"/>
            <a:r>
              <a:rPr lang="en-IE" sz="1800" dirty="0" smtClean="0"/>
              <a:t>followed </a:t>
            </a:r>
            <a:r>
              <a:rPr lang="en-IE" sz="1800" dirty="0"/>
              <a:t>by letters, digits, “.” and/or “_”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 smtClean="0"/>
              <a:t>Case </a:t>
            </a:r>
            <a:r>
              <a:rPr lang="en-IE" sz="2400" dirty="0"/>
              <a:t>sensitive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r>
              <a:rPr lang="en-IE" sz="2400" dirty="0"/>
              <a:t> ≠ </a:t>
            </a:r>
            <a:r>
              <a:rPr lang="en-IE" sz="2400" dirty="0" err="1" smtClean="0"/>
              <a:t>my</a:t>
            </a:r>
            <a:r>
              <a:rPr lang="en-IE" sz="2400" b="1" dirty="0" err="1" smtClean="0"/>
              <a:t>V</a:t>
            </a:r>
            <a:r>
              <a:rPr lang="en-IE" sz="2400" dirty="0" err="1" smtClean="0"/>
              <a:t>ar</a:t>
            </a:r>
            <a:endParaRPr lang="en-IE" sz="2400" dirty="0" smtClean="0"/>
          </a:p>
          <a:p>
            <a:endParaRPr lang="en-IE" sz="2000" dirty="0"/>
          </a:p>
          <a:p>
            <a:r>
              <a:rPr lang="en-IE" sz="2400" dirty="0"/>
              <a:t>Avoid all other characters </a:t>
            </a:r>
            <a:r>
              <a:rPr lang="en-IE" sz="2400" dirty="0" smtClean="0"/>
              <a:t>(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$%&amp;{[]}@+-</a:t>
            </a:r>
            <a:r>
              <a:rPr lang="en-IE" sz="2400" dirty="0" smtClean="0"/>
              <a:t>…),</a:t>
            </a:r>
            <a:r>
              <a:rPr lang="en-IE" sz="2000" dirty="0" smtClean="0"/>
              <a:t> they have special meanings</a:t>
            </a:r>
            <a:endParaRPr lang="en-IE" sz="20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8"/>
            <a:ext cx="2291254" cy="8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4041637"/>
            <a:ext cx="4089251" cy="9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Variable 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Do a few simple math operations, use * -  + / ()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variables and use them to compute following equation, check them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457200" lvl="1" indent="0" algn="ctr">
              <a:buNone/>
            </a:pPr>
            <a:endParaRPr lang="en-IE" dirty="0" smtClean="0"/>
          </a:p>
          <a:p>
            <a:pPr marL="457200" lvl="1" indent="0" algn="ctr">
              <a:buNone/>
            </a:pPr>
            <a:r>
              <a:rPr lang="en-IE" dirty="0" smtClean="0"/>
              <a:t>a = 2.3, b = 3.5, c = -2, d = 2, e= .011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result of the equation as Y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16945" y="3716018"/>
            <a:ext cx="34289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E" sz="3200" dirty="0" smtClean="0"/>
              <a:t>Y = a*(b + c) + d / e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162114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6"/>
            <a:ext cx="9144000" cy="2996743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IE" dirty="0" smtClean="0"/>
              <a:t>GETTING STARTED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1520" y="2436410"/>
            <a:ext cx="6134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Coding </a:t>
            </a:r>
            <a:r>
              <a:rPr lang="en-IE" sz="4000" dirty="0"/>
              <a:t>generalities</a:t>
            </a:r>
            <a:br>
              <a:rPr lang="en-IE" sz="4000" dirty="0"/>
            </a:br>
            <a:r>
              <a:rPr lang="en-IE" sz="4000" dirty="0" smtClean="0"/>
              <a:t>R basics</a:t>
            </a:r>
            <a:endParaRPr lang="en-IE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Use the upper arrow to scroll through instructions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save your session (see menus)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clear it with ‘</a:t>
            </a:r>
            <a:r>
              <a:rPr lang="en-IE" dirty="0" err="1" smtClean="0"/>
              <a:t>Ctrl+l</a:t>
            </a:r>
            <a:r>
              <a:rPr lang="en-IE" dirty="0" smtClean="0"/>
              <a:t>’</a:t>
            </a:r>
          </a:p>
          <a:p>
            <a:pPr marL="0" indent="0">
              <a:buNone/>
            </a:pPr>
            <a:endParaRPr lang="en-IE" dirty="0"/>
          </a:p>
          <a:p>
            <a:pPr marL="0" indent="0" algn="ctr">
              <a:buNone/>
            </a:pPr>
            <a:r>
              <a:rPr lang="en-IE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 PAIN FOR CODING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More about the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92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68130" y="1557552"/>
            <a:ext cx="8369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 script is a file (usually *.R) containing 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a series of instructions (R code, ~computer program)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Scripts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&amp; comments</a:t>
            </a:r>
            <a:endParaRPr kumimoji="0" lang="en-IE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4511548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428297" y="5376834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script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Get your previous pieces of code in the script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script where you want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a few comments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Send the elements in the console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27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3150" dirty="0" smtClean="0"/>
              <a:t>GUI makes </a:t>
            </a:r>
            <a:r>
              <a:rPr lang="en-IE" sz="2850" dirty="0" smtClean="0"/>
              <a:t>R more </a:t>
            </a:r>
            <a:r>
              <a:rPr lang="en-IE" sz="2850" dirty="0"/>
              <a:t>user f</a:t>
            </a:r>
            <a:r>
              <a:rPr lang="en-IE" sz="2850" dirty="0" smtClean="0"/>
              <a:t>riendly and </a:t>
            </a:r>
            <a:r>
              <a:rPr lang="en-IE" sz="2850" b="1" dirty="0" smtClean="0"/>
              <a:t>you </a:t>
            </a:r>
            <a:r>
              <a:rPr lang="en-IE" sz="2850" b="1" dirty="0"/>
              <a:t>more </a:t>
            </a:r>
            <a:r>
              <a:rPr lang="en-IE" sz="2850" b="1" dirty="0" smtClean="0"/>
              <a:t>productive</a:t>
            </a:r>
            <a:endParaRPr lang="en-IE" sz="2850" b="1" dirty="0"/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 smtClean="0"/>
              <a:t>GUI </a:t>
            </a:r>
            <a:r>
              <a:rPr lang="en-IE" sz="3150" dirty="0"/>
              <a:t>are IDE (Integrated Development </a:t>
            </a:r>
            <a:r>
              <a:rPr lang="en-IE" sz="3150" dirty="0" smtClean="0"/>
              <a:t>Environment), i.e. have tools </a:t>
            </a:r>
            <a:r>
              <a:rPr lang="en-IE" sz="3150" dirty="0"/>
              <a:t>to speed up </a:t>
            </a:r>
            <a:r>
              <a:rPr lang="en-IE" sz="3150" dirty="0" smtClean="0"/>
              <a:t>development</a:t>
            </a:r>
          </a:p>
          <a:p>
            <a:pPr marL="0" indent="0">
              <a:buNone/>
            </a:pPr>
            <a:endParaRPr lang="en-IE" sz="3150" dirty="0" smtClean="0"/>
          </a:p>
          <a:p>
            <a:pPr lvl="1"/>
            <a:r>
              <a:rPr lang="en-IE" sz="2800" dirty="0" smtClean="0"/>
              <a:t>text </a:t>
            </a:r>
            <a:r>
              <a:rPr lang="en-IE" sz="2800" dirty="0"/>
              <a:t>editor (syntax highlighter, parenthesis checking …), </a:t>
            </a:r>
          </a:p>
          <a:p>
            <a:pPr lvl="1"/>
            <a:r>
              <a:rPr lang="en-IE" sz="2800" dirty="0"/>
              <a:t>R command line completion</a:t>
            </a:r>
          </a:p>
          <a:p>
            <a:pPr lvl="1"/>
            <a:r>
              <a:rPr lang="en-IE" sz="280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 smtClean="0"/>
              <a:t>Most of them </a:t>
            </a:r>
            <a:r>
              <a:rPr lang="en-IE" sz="3150" dirty="0"/>
              <a:t>are </a:t>
            </a:r>
            <a:r>
              <a:rPr lang="en-IE" sz="3150" dirty="0" smtClean="0"/>
              <a:t>free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</a:t>
            </a:r>
            <a:r>
              <a:rPr lang="en-IE" sz="2850" dirty="0" smtClean="0"/>
              <a:t>++</a:t>
            </a:r>
            <a:endParaRPr lang="en-IE" dirty="0"/>
          </a:p>
          <a:p>
            <a:pPr lvl="1"/>
            <a:r>
              <a:rPr lang="en-IE" sz="2850" dirty="0" err="1" smtClean="0"/>
              <a:t>Tinn</a:t>
            </a:r>
            <a:r>
              <a:rPr lang="en-IE" sz="2850" dirty="0" smtClean="0"/>
              <a:t>-R</a:t>
            </a:r>
            <a:endParaRPr lang="en-IE" sz="2850" dirty="0"/>
          </a:p>
          <a:p>
            <a:pPr lvl="1"/>
            <a:r>
              <a:rPr lang="en-IE" sz="2850" dirty="0" smtClean="0"/>
              <a:t>JGR</a:t>
            </a:r>
            <a:endParaRPr lang="en-IE" sz="2850" dirty="0"/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</a:t>
            </a:r>
            <a:r>
              <a:rPr lang="en-IE" sz="2200" dirty="0"/>
              <a:t>(for programming </a:t>
            </a:r>
            <a:r>
              <a:rPr lang="en-IE" sz="2200" dirty="0" smtClean="0"/>
              <a:t>freaks)</a:t>
            </a:r>
            <a:endParaRPr lang="en-IE" sz="2200" dirty="0"/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Graphical User Interfaces 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 smtClean="0"/>
              <a:t>Why chose </a:t>
            </a:r>
            <a:r>
              <a:rPr lang="en-IE" dirty="0" err="1" smtClean="0"/>
              <a:t>RStudio</a:t>
            </a:r>
            <a:r>
              <a:rPr lang="en-IE" dirty="0" smtClean="0"/>
              <a:t> ? 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dirty="0" smtClean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 smtClean="0"/>
              <a:t>tab-completion </a:t>
            </a:r>
            <a:r>
              <a:rPr lang="en-IE" dirty="0"/>
              <a:t>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</a:t>
            </a:r>
            <a:r>
              <a:rPr lang="en-IE" dirty="0" smtClean="0"/>
              <a:t>integration for reports</a:t>
            </a:r>
          </a:p>
          <a:p>
            <a:pPr lvl="1"/>
            <a:r>
              <a:rPr lang="en-IE" dirty="0" smtClean="0"/>
              <a:t>Integrates Shiny for online reports</a:t>
            </a:r>
          </a:p>
          <a:p>
            <a:pPr lvl="1"/>
            <a:r>
              <a:rPr lang="en-IE" dirty="0" smtClean="0"/>
              <a:t>User friendly, clear, loads of options, cross language…</a:t>
            </a:r>
            <a:endParaRPr lang="en-IE" dirty="0"/>
          </a:p>
          <a:p>
            <a:pPr lvl="1"/>
            <a:r>
              <a:rPr lang="en-IE" dirty="0" smtClean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</a:t>
            </a:r>
            <a:r>
              <a:rPr lang="en-IE" dirty="0" err="1" smtClean="0"/>
              <a:t>Rstudio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000" dirty="0" smtClean="0"/>
              <a:t>Open it, go through the menus, panels … 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Reopen you script and look at it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Use one instruction per line</a:t>
            </a:r>
          </a:p>
          <a:p>
            <a:endParaRPr lang="en-IE" dirty="0"/>
          </a:p>
          <a:p>
            <a:r>
              <a:rPr lang="en-IE" dirty="0" smtClean="0"/>
              <a:t>Use meaningful names</a:t>
            </a:r>
          </a:p>
          <a:p>
            <a:endParaRPr lang="en-IE" dirty="0"/>
          </a:p>
          <a:p>
            <a:r>
              <a:rPr lang="en-IE" dirty="0" smtClean="0"/>
              <a:t>Comment our code</a:t>
            </a:r>
          </a:p>
          <a:p>
            <a:pPr lvl="1"/>
            <a:r>
              <a:rPr lang="en-IE" dirty="0" smtClean="0"/>
              <a:t>Use # in front of comments</a:t>
            </a:r>
          </a:p>
          <a:p>
            <a:pPr lvl="1"/>
            <a:r>
              <a:rPr lang="en-IE" dirty="0" smtClean="0"/>
              <a:t>Be descriptive</a:t>
            </a:r>
          </a:p>
          <a:p>
            <a:endParaRPr lang="en-IE" dirty="0"/>
          </a:p>
          <a:p>
            <a:r>
              <a:rPr lang="en-IE" dirty="0" smtClean="0"/>
              <a:t>Indent it too ! </a:t>
            </a:r>
          </a:p>
          <a:p>
            <a:pPr marL="0" indent="0">
              <a:buNone/>
            </a:pPr>
            <a:r>
              <a:rPr lang="en-IE" sz="1500" dirty="0" smtClean="0"/>
              <a:t>(Ctrl + I in </a:t>
            </a:r>
            <a:r>
              <a:rPr lang="en-IE" sz="1500" dirty="0" err="1" smtClean="0"/>
              <a:t>RStudio</a:t>
            </a:r>
            <a:r>
              <a:rPr lang="en-IE" sz="1500" dirty="0" smtClean="0"/>
              <a:t>)</a:t>
            </a:r>
            <a:endParaRPr lang="en-IE" sz="15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06970"/>
            <a:ext cx="3461619" cy="31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3929" y="4980939"/>
            <a:ext cx="223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Or my own code later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 </a:t>
            </a:r>
            <a:r>
              <a:rPr lang="en-IE" dirty="0" smtClean="0"/>
              <a:t>A function fulfil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marL="457200" lvl="1" indent="0"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dirty="0"/>
          </a:p>
          <a:p>
            <a:pPr marL="457200" lvl="1" indent="0">
              <a:buNone/>
            </a:pPr>
            <a:r>
              <a:rPr lang="en-IE" dirty="0" smtClean="0"/>
              <a:t>Arguments’ </a:t>
            </a:r>
            <a:r>
              <a:rPr lang="en-IE" dirty="0"/>
              <a:t>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C00000"/>
                </a:solidFill>
              </a:rPr>
              <a:t>Named arguments</a:t>
            </a:r>
            <a:endParaRPr lang="en-IE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89902" y="5290755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 smtClean="0">
                <a:solidFill>
                  <a:srgbClr val="C00000"/>
                </a:solidFill>
              </a:rPr>
              <a:t>≠</a:t>
            </a:r>
            <a:endParaRPr lang="en-IE" sz="4000" dirty="0">
              <a:solidFill>
                <a:srgbClr val="C0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42" y="3753671"/>
            <a:ext cx="4224872" cy="410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7" y="5346998"/>
            <a:ext cx="2841833" cy="6190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11" y="5397521"/>
            <a:ext cx="2444454" cy="4096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92300" y="6017134"/>
            <a:ext cx="53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several arguments, not recommended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595" y="1634981"/>
            <a:ext cx="8376810" cy="3305319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The result of a function can be stored in variable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You can nest or chain functions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" y="2509804"/>
            <a:ext cx="6369897" cy="792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5331" y="5531681"/>
            <a:ext cx="5969978" cy="566883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4865370" y="3385820"/>
            <a:ext cx="320040" cy="42443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3699510" y="4940300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1</a:t>
            </a:r>
            <a:r>
              <a:rPr lang="en-IE" baseline="30000" dirty="0" smtClean="0"/>
              <a:t>st</a:t>
            </a:r>
            <a:r>
              <a:rPr lang="en-IE" dirty="0" smtClean="0"/>
              <a:t> function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</a:t>
            </a:r>
            <a:r>
              <a:rPr lang="en-IE" altLang="en-US" sz="2400" dirty="0" smtClean="0"/>
              <a:t>e.g. rep()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</a:t>
            </a:r>
            <a:r>
              <a:rPr lang="en-IE" altLang="en-US" sz="2400" dirty="0" smtClean="0"/>
              <a:t>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 smtClean="0"/>
              <a:t>Anything more user friendly? HTML browser, with a search tool:</a:t>
            </a:r>
            <a:endParaRPr lang="en-US" altLang="en-US" sz="2400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…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21" y="4239626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96" y="5900875"/>
            <a:ext cx="2133126" cy="44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70" y="540327"/>
            <a:ext cx="7886700" cy="4786919"/>
          </a:xfrm>
        </p:spPr>
        <p:txBody>
          <a:bodyPr>
            <a:normAutofit/>
          </a:bodyPr>
          <a:lstStyle/>
          <a:p>
            <a:r>
              <a:rPr lang="en-IE" sz="5400" dirty="0" smtClean="0"/>
              <a:t>1.1 Coding generalities</a:t>
            </a:r>
            <a:br>
              <a:rPr lang="en-IE" sz="5400" dirty="0" smtClean="0"/>
            </a:br>
            <a:r>
              <a:rPr lang="en-IE" sz="2700" dirty="0" smtClean="0"/>
              <a:t>What is a code</a:t>
            </a:r>
            <a:br>
              <a:rPr lang="en-IE" sz="2700" dirty="0" smtClean="0"/>
            </a:br>
            <a:r>
              <a:rPr lang="en-IE" sz="2700" dirty="0" err="1" smtClean="0"/>
              <a:t>Code</a:t>
            </a:r>
            <a:r>
              <a:rPr lang="en-IE" sz="2700" dirty="0" smtClean="0"/>
              <a:t> Vs clicks</a:t>
            </a:r>
            <a:br>
              <a:rPr lang="en-IE" sz="2700" dirty="0" smtClean="0"/>
            </a:br>
            <a:r>
              <a:rPr lang="en-IE" sz="2700" dirty="0" smtClean="0"/>
              <a:t>Common base </a:t>
            </a:r>
            <a:r>
              <a:rPr lang="en-IE" sz="2700" dirty="0"/>
              <a:t>elements</a:t>
            </a:r>
            <a:br>
              <a:rPr lang="en-IE" sz="2700" dirty="0"/>
            </a:br>
            <a:r>
              <a:rPr lang="en-IE" sz="2700" dirty="0"/>
              <a:t>Languages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using </a:t>
            </a:r>
            <a:r>
              <a:rPr lang="en-IE" dirty="0" err="1" smtClean="0"/>
              <a:t>runif</a:t>
            </a:r>
            <a:r>
              <a:rPr lang="en-IE" dirty="0" smtClean="0"/>
              <a:t>()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mean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standard deviation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Look for function </a:t>
            </a:r>
            <a:r>
              <a:rPr lang="en-IE" dirty="0"/>
              <a:t>generating </a:t>
            </a:r>
            <a:r>
              <a:rPr lang="en-IE" dirty="0" smtClean="0"/>
              <a:t>samples from a normal distribution. (topic search)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Repeat steps 1 - 3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</a:t>
            </a:r>
            <a:r>
              <a:rPr lang="en-IE" dirty="0" smtClean="0"/>
              <a:t>. R language basic structure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2.1 </a:t>
            </a:r>
            <a:r>
              <a:rPr lang="en-IE" b="1" dirty="0" smtClean="0"/>
              <a:t>Vectors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data types, structure and manipulation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 smtClean="0">
                <a:solidFill>
                  <a:srgbClr val="C00000"/>
                </a:solidFill>
              </a:rPr>
              <a:t>Data type</a:t>
            </a:r>
            <a:endParaRPr lang="en-IE" b="1" dirty="0">
              <a:solidFill>
                <a:srgbClr val="C0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51032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 smtClean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 smtClean="0">
                <a:cs typeface="Courier New" panose="02070309020205020404" pitchFamily="49" charset="0"/>
              </a:rPr>
              <a:t>   </a:t>
            </a:r>
            <a:r>
              <a:rPr lang="en-IE" dirty="0">
                <a:cs typeface="Courier New" panose="02070309020205020404" pitchFamily="49" charset="0"/>
              </a:rPr>
              <a:t>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</a:t>
            </a:r>
            <a:r>
              <a:rPr lang="en-IE" dirty="0" smtClean="0">
                <a:cs typeface="Courier New" panose="02070309020205020404" pitchFamily="49" charset="0"/>
              </a:rPr>
              <a:t>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2.1.1 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Set of unitary elements of </a:t>
            </a:r>
            <a:r>
              <a:rPr lang="en-IE" b="1" dirty="0" smtClean="0"/>
              <a:t>homogeneous</a:t>
            </a:r>
            <a:r>
              <a:rPr lang="en-IE" dirty="0" smtClean="0"/>
              <a:t> type.</a:t>
            </a:r>
          </a:p>
          <a:p>
            <a:endParaRPr lang="en-IE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The </a:t>
            </a:r>
            <a:r>
              <a:rPr lang="en-IE" sz="3000" b="1" dirty="0" smtClean="0">
                <a:solidFill>
                  <a:srgbClr val="C00000"/>
                </a:solidFill>
              </a:rPr>
              <a:t>vector</a:t>
            </a:r>
            <a:r>
              <a:rPr lang="en-IE" sz="3000" b="1" dirty="0" smtClean="0"/>
              <a:t> </a:t>
            </a:r>
            <a:r>
              <a:rPr lang="en-IE" sz="3000" b="1" dirty="0"/>
              <a:t>is the base </a:t>
            </a:r>
            <a:r>
              <a:rPr lang="en-IE" sz="3000" b="1" dirty="0" smtClean="0"/>
              <a:t>structure in R</a:t>
            </a:r>
            <a:r>
              <a:rPr lang="en-IE" sz="3000" dirty="0" smtClean="0"/>
              <a:t>.</a:t>
            </a:r>
            <a:r>
              <a:rPr lang="en-IE" sz="3000" dirty="0"/>
              <a:t/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</a:t>
            </a:r>
            <a:r>
              <a:rPr lang="en-IE" sz="3000" dirty="0" smtClean="0"/>
              <a:t>notice </a:t>
            </a:r>
            <a:r>
              <a:rPr lang="en-IE" sz="3000" dirty="0"/>
              <a:t>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 smtClean="0"/>
              <a:t>(</a:t>
            </a:r>
            <a:r>
              <a:rPr lang="en-IE" sz="3000" dirty="0"/>
              <a:t>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</a:t>
            </a:r>
            <a:r>
              <a:rPr lang="en-IE" sz="3000" dirty="0" smtClean="0"/>
              <a:t>)</a:t>
            </a:r>
            <a:br>
              <a:rPr lang="en-IE" sz="3000" dirty="0" smtClean="0"/>
            </a:br>
            <a:r>
              <a:rPr lang="en-IE" sz="2100" dirty="0" smtClean="0"/>
              <a:t/>
            </a:r>
            <a:br>
              <a:rPr lang="en-IE" sz="2100" dirty="0" smtClean="0"/>
            </a:br>
            <a:r>
              <a:rPr lang="en-IE" sz="3000" dirty="0" smtClean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 smtClean="0"/>
              <a:t>Every </a:t>
            </a:r>
            <a:r>
              <a:rPr lang="en-IE" sz="3000" dirty="0"/>
              <a:t>type of data has its own function to create </a:t>
            </a:r>
            <a:r>
              <a:rPr lang="en-IE" sz="3000" dirty="0" smtClean="0"/>
              <a:t>a </a:t>
            </a:r>
            <a:r>
              <a:rPr lang="en-IE" sz="3000" dirty="0"/>
              <a:t>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Function concatenate </a:t>
            </a:r>
            <a:r>
              <a:rPr lang="en-IE" sz="3000" b="1" dirty="0" smtClean="0">
                <a:solidFill>
                  <a:srgbClr val="C00000"/>
                </a:solidFill>
              </a:rPr>
              <a:t>c(…)</a:t>
            </a:r>
            <a:endParaRPr lang="en-IE" sz="30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 smtClean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 smtClean="0"/>
          </a:p>
          <a:p>
            <a:endParaRPr lang="en-IE" sz="3200" dirty="0" smtClean="0"/>
          </a:p>
          <a:p>
            <a:endParaRPr lang="en-IE" dirty="0" smtClean="0"/>
          </a:p>
          <a:p>
            <a:r>
              <a:rPr lang="en-IE" dirty="0" smtClean="0"/>
              <a:t>Note that on a vector, the </a:t>
            </a:r>
            <a:r>
              <a:rPr lang="en-IE" dirty="0"/>
              <a:t>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324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 smtClean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             context</a:t>
            </a:r>
            <a:r>
              <a:rPr lang="en-IE" dirty="0"/>
              <a:t>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2.1.3 Vector-like 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 smtClean="0"/>
              <a:t>How many elements? 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Names of </a:t>
            </a:r>
            <a:r>
              <a:rPr lang="en-IE" dirty="0"/>
              <a:t>elements? </a:t>
            </a:r>
            <a:r>
              <a:rPr lang="en-IE" dirty="0" smtClean="0"/>
              <a:t>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Levels (factor)?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 smtClean="0">
                <a:cs typeface="Courier New" panose="02070309020205020404" pitchFamily="49" charset="0"/>
              </a:rPr>
              <a:t>,</a:t>
            </a:r>
            <a:r>
              <a:rPr lang="en-IE" dirty="0" smtClean="0"/>
              <a:t> </a:t>
            </a:r>
            <a:r>
              <a:rPr lang="en-IE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2.1.4 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 smtClean="0"/>
              <a:t>Basic arithmetic operators and functions:</a:t>
            </a:r>
          </a:p>
          <a:p>
            <a:pPr lvl="1"/>
            <a:r>
              <a:rPr lang="en-IE" b="1" dirty="0" smtClean="0"/>
              <a:t>Fully </a:t>
            </a:r>
            <a:r>
              <a:rPr lang="en-IE" b="1" dirty="0"/>
              <a:t>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 smtClean="0"/>
              <a:t>Operators:   </a:t>
            </a:r>
            <a:r>
              <a:rPr lang="en-IE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 smtClean="0"/>
              <a:t>Arithmetic functions: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 smtClean="0"/>
              <a:t>, 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 smtClean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623" y="1917450"/>
            <a:ext cx="8738754" cy="1573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 smtClean="0"/>
              <a:t>Series of commands </a:t>
            </a:r>
          </a:p>
          <a:p>
            <a:pPr marL="0" indent="0" algn="ctr">
              <a:buNone/>
            </a:pPr>
            <a:r>
              <a:rPr lang="en-IE" dirty="0" smtClean="0"/>
              <a:t>you give to your computer</a:t>
            </a:r>
          </a:p>
          <a:p>
            <a:pPr marL="0" indent="0" algn="ctr">
              <a:buNone/>
            </a:pPr>
            <a:r>
              <a:rPr lang="en-IE" dirty="0" smtClean="0"/>
              <a:t>to perform a task </a:t>
            </a:r>
            <a:r>
              <a:rPr lang="en-IE" sz="1400" dirty="0" smtClean="0"/>
              <a:t>(simple or complicated)</a:t>
            </a:r>
          </a:p>
          <a:p>
            <a:pPr marL="0" indent="0" algn="ctr">
              <a:buNone/>
            </a:pPr>
            <a:endParaRPr lang="en-IE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0" y="4010608"/>
            <a:ext cx="1800744" cy="11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2623" y="4206804"/>
            <a:ext cx="8738754" cy="157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dirty="0" smtClean="0"/>
              <a:t>Code is like giving a recipe or directions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MATTERS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b="1" dirty="0" smtClean="0"/>
              <a:t>‘a’</a:t>
            </a:r>
            <a:r>
              <a:rPr lang="en-IE" dirty="0" smtClean="0"/>
              <a:t> containing the values </a:t>
            </a:r>
            <a:br>
              <a:rPr lang="en-IE" dirty="0" smtClean="0"/>
            </a:br>
            <a:r>
              <a:rPr lang="en-IE" dirty="0" smtClean="0"/>
              <a:t>10, 5, 4.1 and 100. (function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2 to each element of a.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its log </a:t>
            </a:r>
            <a:r>
              <a:rPr lang="en-IE" b="1" dirty="0" smtClean="0"/>
              <a:t>in base 10 </a:t>
            </a:r>
            <a:r>
              <a:rPr lang="en-IE" dirty="0" smtClean="0"/>
              <a:t>(use the help if needed).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Create a vector of two elements with today and yesterday date (use </a:t>
            </a:r>
            <a:r>
              <a:rPr lang="en-IE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r>
              <a:rPr lang="en-IE" dirty="0"/>
              <a:t>operators (guess what… </a:t>
            </a:r>
            <a:r>
              <a:rPr lang="en-IE" dirty="0" smtClean="0"/>
              <a:t>  </a:t>
            </a:r>
            <a:r>
              <a:rPr lang="en-IE" dirty="0"/>
              <a:t>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</a:t>
            </a:r>
            <a:r>
              <a:rPr lang="en-IE" dirty="0" smtClean="0"/>
              <a:t>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 smtClean="0"/>
              <a:t>sets</a:t>
            </a:r>
            <a:endParaRPr lang="en-IE" dirty="0"/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&lt;set&gt;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/>
              <a:t>, </a:t>
            </a:r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667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</a:t>
            </a:r>
            <a:r>
              <a:rPr lang="en-IE" dirty="0" smtClean="0"/>
              <a:t>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Write and store the test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Use which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</a:t>
            </a:r>
            <a:r>
              <a:rPr lang="en-IE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Same for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^2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</a:t>
            </a:r>
            <a:r>
              <a:rPr lang="en-IE" dirty="0" smtClean="0"/>
              <a:t>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95" y="2349983"/>
            <a:ext cx="6958530" cy="389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Not </a:t>
            </a:r>
            <a:r>
              <a:rPr lang="en-IE" dirty="0" smtClean="0"/>
              <a:t>vectorised</a:t>
            </a:r>
          </a:p>
          <a:p>
            <a:pPr lvl="1"/>
            <a:r>
              <a:rPr lang="en-IE" dirty="0"/>
              <a:t>Among elements of a vector:</a:t>
            </a:r>
          </a:p>
          <a:p>
            <a:pPr lvl="2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2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  <a:p>
            <a:pPr lvl="1"/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dirty="0" smtClean="0"/>
              <a:t>Using the previous vector “x”:</a:t>
            </a:r>
          </a:p>
          <a:p>
            <a:pPr marL="0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</a:t>
            </a:r>
            <a:r>
              <a:rPr lang="en-IE" b="1" dirty="0">
                <a:solidFill>
                  <a:srgbClr val="FF0000"/>
                </a:solidFill>
              </a:rPr>
              <a:t>all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smtClean="0"/>
              <a:t>cases (alternative method).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of x are greater than 8 </a:t>
            </a:r>
            <a:r>
              <a:rPr lang="en-IE" b="1" dirty="0" smtClean="0">
                <a:solidFill>
                  <a:srgbClr val="FF0000"/>
                </a:solidFill>
              </a:rPr>
              <a:t>or</a:t>
            </a:r>
            <a:r>
              <a:rPr lang="en-IE" b="1" dirty="0" smtClean="0"/>
              <a:t> </a:t>
            </a:r>
            <a:r>
              <a:rPr lang="en-IE" dirty="0" smtClean="0"/>
              <a:t>less than 4?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have values </a:t>
            </a:r>
            <a:r>
              <a:rPr lang="en-IE" dirty="0" smtClean="0">
                <a:solidFill>
                  <a:srgbClr val="FF0000"/>
                </a:solidFill>
              </a:rPr>
              <a:t>between</a:t>
            </a:r>
            <a:r>
              <a:rPr lang="en-IE" dirty="0" smtClean="0"/>
              <a:t> 4 and 8 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Extract elements of the vector </a:t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setLet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&lt;- c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A", "b", "Z", "g", "J") 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dirty="0" smtClean="0"/>
              <a:t>which are small caps (reference: predefined vector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 smtClean="0"/>
              <a:t>).</a:t>
            </a:r>
            <a:endParaRPr lang="en-IE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9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</a:t>
            </a:r>
            <a:r>
              <a:rPr lang="en-IE" dirty="0" smtClean="0"/>
              <a:t>selections, avoiding loops,… </a:t>
            </a:r>
            <a:r>
              <a:rPr lang="en-IE" sz="2000" dirty="0" smtClean="0"/>
              <a:t>examples of use to come later</a:t>
            </a:r>
            <a:r>
              <a:rPr lang="en-IE" dirty="0" smtClean="0"/>
              <a:t>.</a:t>
            </a:r>
            <a:endParaRPr lang="en-IE" dirty="0"/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 smtClean="0"/>
              <a:t>(from)“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 smtClean="0"/>
              <a:t>” </a:t>
            </a:r>
            <a:r>
              <a:rPr lang="en-IE" dirty="0"/>
              <a:t>(to</a:t>
            </a:r>
            <a:r>
              <a:rPr lang="en-IE" dirty="0" smtClean="0"/>
              <a:t>)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dirty="0" smtClean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</a:t>
            </a:r>
            <a:r>
              <a:rPr lang="en-IE" dirty="0" smtClean="0"/>
              <a:t>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</a:t>
            </a:r>
            <a:r>
              <a:rPr lang="en-IE" dirty="0" smtClean="0"/>
              <a:t>you have a </a:t>
            </a:r>
            <a:r>
              <a:rPr lang="en-IE" dirty="0"/>
              <a:t>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Similarities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All steps in excel translate as command lines</a:t>
            </a:r>
          </a:p>
          <a:p>
            <a:pPr marL="0" indent="0">
              <a:buNone/>
            </a:pPr>
            <a:endParaRPr lang="en-IE" sz="800" dirty="0" smtClean="0"/>
          </a:p>
          <a:p>
            <a:pPr marL="0" indent="0">
              <a:buNone/>
            </a:pPr>
            <a:r>
              <a:rPr lang="en-IE" dirty="0" smtClean="0"/>
              <a:t>Ex : calculate </a:t>
            </a:r>
            <a:r>
              <a:rPr lang="en-IE" dirty="0"/>
              <a:t>the mean per column </a:t>
            </a:r>
            <a:r>
              <a:rPr lang="en-IE" dirty="0" smtClean="0"/>
              <a:t>from a file</a:t>
            </a:r>
          </a:p>
          <a:p>
            <a:endParaRPr lang="en-IE" dirty="0" smtClean="0"/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file </a:t>
            </a:r>
            <a:r>
              <a:rPr lang="en-IE" dirty="0" smtClean="0"/>
              <a:t>location </a:t>
            </a:r>
            <a:endParaRPr lang="en-IE" dirty="0"/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</a:t>
            </a:r>
            <a:r>
              <a:rPr lang="en-IE" dirty="0" smtClean="0"/>
              <a:t>the means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352" y="4598425"/>
            <a:ext cx="7103395" cy="181207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4509253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308887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</a:t>
            </a:r>
            <a:r>
              <a:rPr lang="en-IE" dirty="0" smtClean="0"/>
              <a:t>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514350"/>
            <a:r>
              <a:rPr lang="en-IE" dirty="0" smtClean="0"/>
              <a:t>Starting at 2</a:t>
            </a:r>
            <a:r>
              <a:rPr lang="en-IE" dirty="0"/>
              <a:t>, </a:t>
            </a:r>
          </a:p>
          <a:p>
            <a:pPr marL="914400" lvl="1" indent="-514350"/>
            <a:r>
              <a:rPr lang="en-IE" dirty="0"/>
              <a:t>with the length of the vector x (from exercises </a:t>
            </a:r>
            <a:r>
              <a:rPr lang="en-IE" dirty="0" smtClean="0"/>
              <a:t>section 2.2.7 – </a:t>
            </a:r>
            <a:r>
              <a:rPr lang="en-IE" dirty="0"/>
              <a:t>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 smtClean="0"/>
              <a:t>Everything but…</a:t>
            </a:r>
          </a:p>
          <a:p>
            <a:pPr marL="0" indent="0">
              <a:buNone/>
            </a:pPr>
            <a:r>
              <a:rPr lang="en-IE" i="1" dirty="0"/>
              <a:t> </a:t>
            </a:r>
            <a:r>
              <a:rPr lang="en-IE" i="1" dirty="0" smtClean="0"/>
              <a:t>  </a:t>
            </a:r>
            <a:r>
              <a:rPr lang="en-IE" b="1" i="1" dirty="0" smtClean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 smtClean="0"/>
              <a:t>=&gt; Elements 1 and 26 suppressed </a:t>
            </a:r>
            <a:r>
              <a:rPr lang="en-IE" sz="2400" i="1" dirty="0" smtClean="0"/>
              <a:t>from the output</a:t>
            </a:r>
            <a:endParaRPr lang="en-IE" sz="2400" i="1" dirty="0"/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 smtClean="0"/>
              <a:t>replace</a:t>
            </a:r>
            <a:r>
              <a:rPr lang="en-IE" i="1" dirty="0" smtClean="0"/>
              <a:t> </a:t>
            </a:r>
            <a:r>
              <a:rPr lang="en-IE" i="1" dirty="0"/>
              <a:t>a subset of a </a:t>
            </a:r>
            <a:r>
              <a:rPr lang="en-IE" i="1" dirty="0" smtClean="0"/>
              <a:t>vector?</a:t>
            </a:r>
            <a:endParaRPr lang="en-IE" dirty="0" smtClean="0"/>
          </a:p>
          <a:p>
            <a:pPr marL="0" indent="0">
              <a:buNone/>
            </a:pPr>
            <a:r>
              <a:rPr lang="en-IE" b="1" dirty="0" smtClean="0">
                <a:solidFill>
                  <a:srgbClr val="C00000"/>
                </a:solidFill>
              </a:rPr>
              <a:t>Modify as you access!</a:t>
            </a:r>
            <a:endParaRPr lang="en-IE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 smtClean="0"/>
              <a:t>position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</a:t>
            </a:r>
            <a:r>
              <a:rPr lang="en-IE" dirty="0" smtClean="0"/>
              <a:t>indexation (test)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2.1.11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4"/>
            <a:ext cx="9144000" cy="4784495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1 to </a:t>
            </a:r>
            <a:r>
              <a:rPr lang="en-IE" dirty="0" smtClean="0"/>
              <a:t>5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</a:t>
            </a:r>
            <a:r>
              <a:rPr lang="en-IE" dirty="0" smtClean="0"/>
              <a:t>,… then change names – 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names(…) &lt;-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</a:t>
            </a:r>
            <a:r>
              <a:rPr lang="en-IE" dirty="0" smtClean="0"/>
              <a:t>ways (position / name).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are greater than 3</a:t>
            </a:r>
            <a:r>
              <a:rPr lang="en-IE" dirty="0"/>
              <a:t>? (</a:t>
            </a:r>
            <a:r>
              <a:rPr lang="en-IE" dirty="0" smtClean="0"/>
              <a:t>use test)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How to extract the last element? (suppose you do not know </a:t>
            </a:r>
            <a:r>
              <a:rPr lang="en-IE" i="1" dirty="0" smtClean="0"/>
              <a:t>a priori</a:t>
            </a:r>
            <a:r>
              <a:rPr lang="en-IE" dirty="0" smtClean="0"/>
              <a:t> the length of seq5).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Run 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 &lt;- r	norm(n =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mean = 30,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Which “individuals” have a size of at least 33? </a:t>
            </a:r>
            <a:br>
              <a:rPr lang="en-IE" dirty="0" smtClean="0"/>
            </a:br>
            <a:r>
              <a:rPr lang="en-IE" dirty="0" smtClean="0"/>
              <a:t>How many are they?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… and replace their value by NA.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843" y="69461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2.2 </a:t>
            </a:r>
            <a:r>
              <a:rPr lang="en-IE" b="1" dirty="0" smtClean="0"/>
              <a:t>Further data structures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2.2.1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40514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 smtClean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 smtClean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Columns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863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</a:t>
            </a:r>
            <a:r>
              <a:rPr lang="en-IE" dirty="0" smtClean="0"/>
              <a:t>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 smtClean="0"/>
              <a:t>a </a:t>
            </a:r>
            <a:r>
              <a:rPr lang="en-IE" dirty="0"/>
              <a:t>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>
                <a:solidFill>
                  <a:srgbClr val="C00000"/>
                </a:solidFill>
              </a:rPr>
              <a:t>Columns</a:t>
            </a:r>
            <a:endParaRPr lang="en-IE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83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2.2.2 Matrices’ algebra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Example: 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r>
              <a:rPr lang="en-IE" dirty="0" smtClean="0"/>
              <a:t>	</a:t>
            </a:r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</a:t>
            </a:r>
            <a:r>
              <a:rPr lang="en-IE" dirty="0" smtClean="0"/>
              <a:t>files </a:t>
            </a:r>
            <a:r>
              <a:rPr lang="en-IE" dirty="0"/>
              <a:t>location</a:t>
            </a:r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mean</a:t>
            </a:r>
          </a:p>
          <a:p>
            <a:pPr lvl="2"/>
            <a:r>
              <a:rPr lang="en-IE" dirty="0"/>
              <a:t>Include in new </a:t>
            </a:r>
            <a:r>
              <a:rPr lang="en-IE" dirty="0" smtClean="0"/>
              <a:t>file</a:t>
            </a:r>
          </a:p>
          <a:p>
            <a:pPr lvl="1"/>
            <a:endParaRPr lang="en-IE" dirty="0"/>
          </a:p>
          <a:p>
            <a:pPr lvl="2"/>
            <a:r>
              <a:rPr lang="en-IE" dirty="0" smtClean="0"/>
              <a:t>Write code</a:t>
            </a:r>
          </a:p>
          <a:p>
            <a:pPr lvl="2"/>
            <a:r>
              <a:rPr lang="en-IE" dirty="0" smtClean="0"/>
              <a:t>Run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7" y="5198028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avs.vsb.cz/prislusenstvi/xls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6" y="378929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y 3"/>
          <p:cNvSpPr/>
          <p:nvPr/>
        </p:nvSpPr>
        <p:spPr>
          <a:xfrm>
            <a:off x="3358342" y="4309232"/>
            <a:ext cx="748145" cy="67333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4039902" y="4274676"/>
            <a:ext cx="1396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100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736304"/>
                <a:gridCol w="4176588"/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 dimension (vector, list,…)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2 dimensions (matrix, </a:t>
                      </a:r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,…)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Number</a:t>
                      </a:r>
                      <a:r>
                        <a:rPr lang="en-IE" baseline="0" dirty="0" smtClean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 smtClean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Names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Levels (factors)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519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Create a variable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based on the </a:t>
            </a:r>
            <a:r>
              <a:rPr lang="en-IE" dirty="0"/>
              <a:t>table in </a:t>
            </a:r>
            <a:r>
              <a:rPr lang="en-IE" dirty="0" smtClean="0"/>
              <a:t>.\2.data\1.people\</a:t>
            </a:r>
            <a:br>
              <a:rPr lang="en-IE" dirty="0" smtClean="0"/>
            </a:br>
            <a:r>
              <a:rPr lang="en-IE" dirty="0" smtClean="0"/>
              <a:t>Use the function: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(name = c(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Guillaume", ...),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surname = ...,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...)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Print it on the console.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number of columns.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…and the number of rows.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are the column names?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3</a:t>
            </a:r>
            <a:r>
              <a:rPr lang="en-IE" dirty="0" smtClean="0"/>
              <a:t>. Data manipulations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9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3.1 </a:t>
            </a:r>
            <a:r>
              <a:rPr lang="en-IE" sz="4800" dirty="0" smtClean="0"/>
              <a:t>Indexing data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 smtClean="0"/>
              <a:t>Access and modification of particular elements in matrices, </a:t>
            </a:r>
            <a:r>
              <a:rPr lang="en-IE" dirty="0" err="1" smtClean="0"/>
              <a:t>data.frames</a:t>
            </a:r>
            <a:r>
              <a:rPr lang="en-IE" dirty="0" smtClean="0"/>
              <a:t>,…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685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3.1 Indexing </a:t>
            </a:r>
            <a:r>
              <a:rPr lang="en-IE" sz="4400" dirty="0" smtClean="0">
                <a:latin typeface="+mj-lt"/>
                <a:ea typeface="+mj-ea"/>
                <a:cs typeface="+mj-cs"/>
              </a:rPr>
              <a:t>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61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3.2.1 Indexing </a:t>
            </a:r>
            <a:r>
              <a:rPr lang="en-US" sz="4400" dirty="0" smtClean="0">
                <a:latin typeface="+mj-lt"/>
                <a:ea typeface="+mj-ea"/>
                <a:cs typeface="+mj-cs"/>
              </a:rPr>
              <a:t>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428999"/>
            <a:ext cx="1202848" cy="151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61" y="3428999"/>
            <a:ext cx="3657126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02" y="5446058"/>
            <a:ext cx="3838288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2012473" y="4025153"/>
            <a:ext cx="886488" cy="1689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474591" y="4922662"/>
            <a:ext cx="0" cy="52339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With the table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third column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fourth row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endParaRPr lang="en-IE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How to extract the age of the second row?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3.2.1 Indexing </a:t>
            </a:r>
            <a:r>
              <a:rPr lang="en-US" sz="4400" dirty="0" smtClean="0">
                <a:latin typeface="+mj-lt"/>
                <a:ea typeface="+mj-ea"/>
                <a:cs typeface="+mj-cs"/>
              </a:rPr>
              <a:t>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25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Different </a:t>
            </a:r>
            <a:r>
              <a:rPr lang="en-IE" dirty="0"/>
              <a:t>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</a:t>
            </a:r>
            <a:r>
              <a:rPr lang="en-IE" dirty="0" smtClean="0"/>
              <a:t>tries </a:t>
            </a:r>
            <a:r>
              <a:rPr lang="en-IE" dirty="0"/>
              <a:t>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</a:t>
            </a:r>
            <a:r>
              <a:rPr lang="en-IE" dirty="0" smtClean="0"/>
              <a:t>changes </a:t>
            </a:r>
            <a:r>
              <a:rPr lang="en-IE" dirty="0"/>
              <a:t>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3.2.1 Indexing 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648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b="1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3.2.2 Indexing </a:t>
            </a:r>
            <a:r>
              <a:rPr lang="en-IE" sz="4400" dirty="0" smtClean="0">
                <a:latin typeface="+mj-lt"/>
                <a:ea typeface="+mj-ea"/>
                <a:cs typeface="+mj-cs"/>
              </a:rPr>
              <a:t>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 rot="19510450">
            <a:off x="1243994" y="2921068"/>
            <a:ext cx="6003483" cy="923330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Not  for  now!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53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Example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>
              <a:buNone/>
            </a:pPr>
            <a:r>
              <a:rPr lang="en-IE" dirty="0" smtClean="0"/>
              <a:t>		R </a:t>
            </a:r>
            <a:r>
              <a:rPr lang="en-IE" dirty="0"/>
              <a:t>vs Excel</a:t>
            </a:r>
          </a:p>
          <a:p>
            <a:pPr lvl="3"/>
            <a:r>
              <a:rPr lang="en-IE" dirty="0"/>
              <a:t>Speed : R / excel =  10min / 50min = .2</a:t>
            </a:r>
          </a:p>
          <a:p>
            <a:pPr lvl="3"/>
            <a:r>
              <a:rPr lang="en-IE" dirty="0"/>
              <a:t>Copy pasting errors : 0 with </a:t>
            </a:r>
            <a:r>
              <a:rPr lang="en-IE" dirty="0" smtClean="0"/>
              <a:t>R, time potentially saved ?</a:t>
            </a:r>
            <a:endParaRPr lang="en-IE" dirty="0"/>
          </a:p>
          <a:p>
            <a:pPr lvl="3"/>
            <a:r>
              <a:rPr lang="en-IE" dirty="0"/>
              <a:t>program reusable </a:t>
            </a:r>
          </a:p>
          <a:p>
            <a:pPr lvl="3"/>
            <a:r>
              <a:rPr lang="en-IE" dirty="0"/>
              <a:t>program easy to share (email)</a:t>
            </a:r>
          </a:p>
          <a:p>
            <a:pPr marL="0" indent="0">
              <a:buNone/>
            </a:pPr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 smtClean="0"/>
          </a:p>
          <a:p>
            <a:r>
              <a:rPr lang="en-IE" sz="2400" dirty="0" smtClean="0"/>
              <a:t>2 things to remember</a:t>
            </a:r>
            <a:endParaRPr lang="en-IE" sz="24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</a:t>
            </a:r>
            <a:r>
              <a:rPr lang="en-IE" sz="2000" b="1" dirty="0" smtClean="0">
                <a:solidFill>
                  <a:srgbClr val="C00000"/>
                </a:solidFill>
              </a:rPr>
              <a:t>= vector</a:t>
            </a:r>
            <a:r>
              <a:rPr lang="en-IE" b="1" dirty="0"/>
              <a:t>		       </a:t>
            </a:r>
            <a:br>
              <a:rPr lang="en-IE" b="1" dirty="0"/>
            </a:br>
            <a:r>
              <a:rPr lang="en-IE" b="1" dirty="0"/>
              <a:t/>
            </a:r>
            <a:br>
              <a:rPr lang="en-IE" b="1" dirty="0"/>
            </a:br>
            <a:r>
              <a:rPr lang="en-IE" sz="3200" b="1" dirty="0"/>
              <a:t> </a:t>
            </a:r>
            <a:r>
              <a:rPr lang="en-IE" b="1" dirty="0"/>
              <a:t/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3.2.3 Indexing 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data,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24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7525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</a:t>
            </a:r>
            <a:r>
              <a:rPr lang="en-IE" dirty="0" err="1" smtClean="0"/>
              <a:t>data.frame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</a:t>
            </a:r>
            <a:r>
              <a:rPr lang="en-IE" dirty="0" smtClean="0"/>
              <a:t>“section”?</a:t>
            </a:r>
            <a:br>
              <a:rPr lang="en-IE" dirty="0" smtClean="0"/>
            </a:br>
            <a:r>
              <a:rPr lang="en-IE" dirty="0" smtClean="0"/>
              <a:t>(how do you extract a column? Hint: </a:t>
            </a:r>
            <a:r>
              <a:rPr lang="en-IE" b="1" dirty="0" smtClean="0"/>
              <a:t>$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</a:t>
            </a:r>
            <a:r>
              <a:rPr lang="en-IE" dirty="0" smtClean="0"/>
              <a:t>“sections” </a:t>
            </a:r>
            <a:r>
              <a:rPr lang="en-IE" dirty="0"/>
              <a:t>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2.1.4, 2.2.3)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 smtClean="0"/>
              <a:t>peopleSub</a:t>
            </a:r>
            <a:r>
              <a:rPr lang="en-IE" dirty="0"/>
              <a:t>) with only </a:t>
            </a:r>
            <a:r>
              <a:rPr lang="en-IE" dirty="0" smtClean="0"/>
              <a:t>persons </a:t>
            </a:r>
            <a:r>
              <a:rPr lang="en-IE" dirty="0"/>
              <a:t>from </a:t>
            </a:r>
            <a:r>
              <a:rPr lang="en-IE" dirty="0" err="1" smtClean="0"/>
              <a:t>osis</a:t>
            </a:r>
            <a:r>
              <a:rPr lang="en-IE" dirty="0" smtClean="0"/>
              <a:t> and </a:t>
            </a:r>
            <a:r>
              <a:rPr lang="en-IE" dirty="0" err="1" smtClean="0"/>
              <a:t>mefss</a:t>
            </a:r>
            <a:r>
              <a:rPr lang="en-IE" dirty="0" smtClean="0"/>
              <a:t> (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dirty="0" smtClean="0"/>
              <a:t> ) 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</a:t>
            </a:r>
            <a:r>
              <a:rPr lang="en-IE" dirty="0" smtClean="0"/>
              <a:t>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data for people from </a:t>
            </a:r>
            <a:r>
              <a:rPr lang="en-IE" dirty="0" err="1" smtClean="0"/>
              <a:t>feas</a:t>
            </a:r>
            <a:r>
              <a:rPr lang="en-IE" dirty="0" smtClean="0"/>
              <a:t> who are less the 25.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68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 </a:t>
            </a: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526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 </a:t>
            </a: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477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 smtClean="0"/>
              <a:t>Using a test</a:t>
            </a:r>
            <a:endParaRPr lang="en-IE" dirty="0"/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9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Using </a:t>
            </a:r>
            <a:r>
              <a:rPr lang="en-IE" dirty="0"/>
              <a:t>the </a:t>
            </a:r>
            <a:r>
              <a:rPr lang="en-IE" b="1" dirty="0" smtClean="0"/>
              <a:t>people</a:t>
            </a:r>
            <a:r>
              <a:rPr lang="en-IE" dirty="0" smtClean="0"/>
              <a:t> </a:t>
            </a:r>
            <a:r>
              <a:rPr lang="en-IE" dirty="0"/>
              <a:t>data: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</a:t>
            </a:r>
            <a:r>
              <a:rPr lang="en-IE" dirty="0" smtClean="0"/>
              <a:t>“peopleSub6” </a:t>
            </a:r>
            <a:r>
              <a:rPr lang="en-IE" dirty="0"/>
              <a:t>with the 6</a:t>
            </a:r>
            <a:r>
              <a:rPr lang="en-IE" dirty="0" smtClean="0"/>
              <a:t> first </a:t>
            </a:r>
            <a:r>
              <a:rPr lang="en-IE" dirty="0"/>
              <a:t>rows of </a:t>
            </a:r>
            <a:r>
              <a:rPr lang="en-IE" b="1" dirty="0"/>
              <a:t>people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Remove the column </a:t>
            </a:r>
            <a:r>
              <a:rPr lang="en-IE" dirty="0" smtClean="0"/>
              <a:t>“</a:t>
            </a:r>
            <a:r>
              <a:rPr lang="en-IE" dirty="0" err="1" smtClean="0"/>
              <a:t>irish</a:t>
            </a:r>
            <a:r>
              <a:rPr lang="en-IE" dirty="0" smtClean="0"/>
              <a:t>” </a:t>
            </a:r>
            <a:r>
              <a:rPr lang="en-IE" dirty="0"/>
              <a:t>from peopleSub6.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Select the individuals in peopleSub6 with a </a:t>
            </a:r>
            <a:r>
              <a:rPr lang="en-IE" dirty="0" smtClean="0"/>
              <a:t>“age” greater </a:t>
            </a:r>
            <a:r>
              <a:rPr lang="en-IE" dirty="0"/>
              <a:t>or equal to </a:t>
            </a:r>
            <a:r>
              <a:rPr lang="en-IE" dirty="0" smtClean="0"/>
              <a:t>26.</a:t>
            </a:r>
            <a:br>
              <a:rPr lang="en-IE" dirty="0" smtClean="0"/>
            </a:br>
            <a:r>
              <a:rPr lang="en-IE" dirty="0" smtClean="0"/>
              <a:t>Hint</a:t>
            </a:r>
            <a:r>
              <a:rPr lang="en-IE" dirty="0"/>
              <a:t>: Examples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## 3.4 Cleaning/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Subsetting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04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8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1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smtClean="0"/>
              <a:t>people data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is the class of the column “name”? </a:t>
            </a:r>
            <a:br>
              <a:rPr lang="en-IE" dirty="0" smtClean="0"/>
            </a:br>
            <a:r>
              <a:rPr lang="en-IE" dirty="0" smtClean="0"/>
              <a:t>Extract it as a character string (</a:t>
            </a:r>
            <a:r>
              <a:rPr lang="en-IE" smtClean="0"/>
              <a:t>extract and convert</a:t>
            </a:r>
            <a:r>
              <a:rPr lang="en-IE" dirty="0" smtClean="0"/>
              <a:t>).</a:t>
            </a:r>
            <a:br>
              <a:rPr lang="en-IE" dirty="0" smtClean="0"/>
            </a:br>
            <a:r>
              <a:rPr lang="en-IE" dirty="0" smtClean="0"/>
              <a:t>Transform it as a character string (make it permanent).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sorted ages.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Order </a:t>
            </a:r>
            <a:r>
              <a:rPr lang="en-IE" b="1" dirty="0" smtClean="0"/>
              <a:t>people</a:t>
            </a:r>
            <a:r>
              <a:rPr lang="en-IE" dirty="0" smtClean="0"/>
              <a:t> by “section” </a:t>
            </a:r>
            <a:r>
              <a:rPr lang="en-IE" dirty="0"/>
              <a:t>and </a:t>
            </a:r>
            <a:r>
              <a:rPr lang="en-IE" dirty="0" smtClean="0"/>
              <a:t>“age” and store it in a variable </a:t>
            </a:r>
            <a:r>
              <a:rPr lang="en-IE" b="1" dirty="0" err="1" smtClean="0"/>
              <a:t>peopleOrdered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Why you should use code, summary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</a:t>
            </a:r>
            <a:r>
              <a:rPr lang="en-IE" sz="2600" dirty="0" smtClean="0"/>
              <a:t>automation</a:t>
            </a:r>
          </a:p>
          <a:p>
            <a:endParaRPr lang="en-IE" sz="1300" dirty="0"/>
          </a:p>
          <a:p>
            <a:r>
              <a:rPr lang="en-IE" sz="2600" dirty="0"/>
              <a:t>Faster </a:t>
            </a:r>
            <a:r>
              <a:rPr lang="en-IE" sz="2600" dirty="0" smtClean="0"/>
              <a:t>computation</a:t>
            </a:r>
          </a:p>
          <a:p>
            <a:endParaRPr lang="en-IE" sz="1300" dirty="0"/>
          </a:p>
          <a:p>
            <a:r>
              <a:rPr lang="en-IE" sz="2600" dirty="0"/>
              <a:t>Easier to  avoid, find and fix </a:t>
            </a:r>
            <a:r>
              <a:rPr lang="en-IE" sz="2600" dirty="0" smtClean="0"/>
              <a:t>errors</a:t>
            </a:r>
          </a:p>
          <a:p>
            <a:endParaRPr lang="en-IE" sz="1400" dirty="0"/>
          </a:p>
          <a:p>
            <a:r>
              <a:rPr lang="en-IE" sz="2600" dirty="0" smtClean="0"/>
              <a:t>Reproducibility </a:t>
            </a:r>
            <a:r>
              <a:rPr lang="en-IE" sz="2600" dirty="0"/>
              <a:t>(important for detecting errors</a:t>
            </a:r>
            <a:r>
              <a:rPr lang="en-IE" sz="2600" dirty="0" smtClean="0"/>
              <a:t>)</a:t>
            </a:r>
          </a:p>
          <a:p>
            <a:endParaRPr lang="en-IE" sz="1300" dirty="0" smtClean="0"/>
          </a:p>
          <a:p>
            <a:r>
              <a:rPr lang="en-IE" sz="2600" dirty="0"/>
              <a:t>Easier project </a:t>
            </a:r>
            <a:r>
              <a:rPr lang="en-IE" sz="2600" dirty="0" smtClean="0"/>
              <a:t>organization</a:t>
            </a:r>
          </a:p>
          <a:p>
            <a:endParaRPr lang="en-IE" sz="2100" dirty="0"/>
          </a:p>
          <a:p>
            <a:r>
              <a:rPr lang="en-IE" sz="2600" dirty="0" smtClean="0"/>
              <a:t>Version control possible (</a:t>
            </a:r>
            <a:r>
              <a:rPr lang="en-IE" sz="2600" dirty="0" err="1" smtClean="0"/>
              <a:t>GIThub</a:t>
            </a:r>
            <a:r>
              <a:rPr lang="en-IE" sz="2600" dirty="0" smtClean="0"/>
              <a:t>)</a:t>
            </a:r>
            <a:endParaRPr lang="en-IE" sz="2600" dirty="0"/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Advanced </a:t>
            </a:r>
            <a:r>
              <a:rPr lang="en-IE" sz="2600" dirty="0"/>
              <a:t>s</a:t>
            </a:r>
            <a:r>
              <a:rPr lang="en-IE" sz="2600" dirty="0" smtClean="0"/>
              <a:t>tatistics capabilities</a:t>
            </a:r>
          </a:p>
          <a:p>
            <a:endParaRPr lang="en-IE" sz="1300" dirty="0"/>
          </a:p>
          <a:p>
            <a:r>
              <a:rPr lang="en-IE" sz="2600" dirty="0" smtClean="0"/>
              <a:t>Loading of </a:t>
            </a:r>
            <a:r>
              <a:rPr lang="en-IE" sz="2600" dirty="0"/>
              <a:t>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Support large </a:t>
            </a:r>
            <a:r>
              <a:rPr lang="en-IE" sz="2600" dirty="0"/>
              <a:t>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General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112526" y="523946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‘Data languages’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4. Data mining, basics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 smtClean="0"/>
              <a:t>This section will give you the basics for simple data mining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4.1 Importing / exporting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r>
              <a:rPr lang="en-IE" dirty="0" smtClean="0"/>
              <a:t>Importing data</a:t>
            </a:r>
          </a:p>
          <a:p>
            <a:r>
              <a:rPr lang="en-IE" dirty="0" smtClean="0"/>
              <a:t>Saving data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261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 smtClean="0"/>
              <a:t> In </a:t>
            </a:r>
            <a:r>
              <a:rPr lang="en-IE" dirty="0"/>
              <a:t>a nutshell </a:t>
            </a:r>
            <a:r>
              <a:rPr lang="en-IE" dirty="0" smtClean="0"/>
              <a:t>you </a:t>
            </a:r>
            <a:r>
              <a:rPr lang="en-IE" dirty="0"/>
              <a:t>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 smtClean="0">
                <a:solidFill>
                  <a:srgbClr val="FF0000"/>
                </a:solidFill>
              </a:rPr>
              <a:t>read.table</a:t>
            </a:r>
            <a:r>
              <a:rPr lang="en-IE" sz="1500" dirty="0" smtClean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</a:t>
            </a:r>
            <a:r>
              <a:rPr lang="en-IE" sz="1500" dirty="0" smtClean="0"/>
              <a:t>read.csv() </a:t>
            </a:r>
            <a:r>
              <a:rPr lang="en-IE" sz="1500" dirty="0"/>
              <a:t>functions</a:t>
            </a:r>
          </a:p>
          <a:p>
            <a:endParaRPr lang="en-IE" sz="1500" dirty="0"/>
          </a:p>
          <a:p>
            <a:r>
              <a:rPr lang="en-IE" sz="1500" dirty="0"/>
              <a:t>Excel files : </a:t>
            </a:r>
            <a:r>
              <a:rPr lang="en-IE" sz="1500" dirty="0" smtClean="0"/>
              <a:t>packages </a:t>
            </a:r>
            <a:r>
              <a:rPr lang="en-IE" sz="1500" dirty="0" err="1" smtClean="0">
                <a:solidFill>
                  <a:srgbClr val="FF0000"/>
                </a:solidFill>
              </a:rPr>
              <a:t>openxlsx</a:t>
            </a:r>
            <a:r>
              <a:rPr lang="en-IE" sz="1500" dirty="0" smtClean="0"/>
              <a:t>,  </a:t>
            </a:r>
            <a:r>
              <a:rPr lang="en-IE" sz="1500" dirty="0" err="1" smtClean="0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</a:t>
            </a:r>
            <a:r>
              <a:rPr lang="en-IE" sz="1200" dirty="0" smtClean="0">
                <a:hlinkClick r:id="rId3"/>
              </a:rPr>
              <a:t>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</a:t>
            </a:r>
            <a:r>
              <a:rPr lang="en-IE" sz="1500" dirty="0" smtClean="0"/>
              <a:t>package TwittR2Mongo</a:t>
            </a:r>
            <a:endParaRPr lang="en-IE" sz="1500" dirty="0"/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(Packages are collections of </a:t>
            </a:r>
            <a:r>
              <a:rPr lang="fr-FR" dirty="0" err="1" smtClean="0"/>
              <a:t>functions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</a:t>
            </a:r>
            <a:r>
              <a:rPr lang="en-IE" dirty="0" smtClean="0"/>
              <a:t>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</a:t>
            </a:r>
            <a:r>
              <a:rPr lang="en-IE" dirty="0" smtClean="0"/>
              <a:t>	…for </a:t>
            </a:r>
            <a:r>
              <a:rPr lang="en-IE" dirty="0"/>
              <a:t>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687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loading,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</a:t>
            </a:r>
            <a:r>
              <a:rPr lang="en-IE" sz="1350" b="1" i="1" dirty="0" smtClean="0"/>
              <a:t>location, even online </a:t>
            </a:r>
            <a:r>
              <a:rPr lang="en-IE" sz="1350" b="1" i="1" dirty="0" err="1" smtClean="0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saving, </a:t>
            </a:r>
            <a:r>
              <a:rPr lang="en-IE" dirty="0" err="1" smtClean="0"/>
              <a:t>write.table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</a:t>
            </a:r>
            <a:r>
              <a:rPr lang="en-IE" dirty="0" smtClean="0"/>
              <a:t>(?</a:t>
            </a:r>
            <a:r>
              <a:rPr lang="en-IE" dirty="0" err="1" smtClean="0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file </a:t>
            </a:r>
            <a:r>
              <a:rPr lang="en-IE" sz="1350" dirty="0"/>
              <a:t>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field </a:t>
            </a:r>
            <a:r>
              <a:rPr lang="en-IE" sz="1350" dirty="0"/>
              <a:t>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decimal </a:t>
            </a:r>
            <a:r>
              <a:rPr lang="en-IE" sz="1350" dirty="0"/>
              <a:t>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Arial" panose="020B0604020202020204" pitchFamily="34" charset="0"/>
              </a:rPr>
              <a:t>row </a:t>
            </a:r>
            <a:r>
              <a:rPr lang="en-US" altLang="en-US" sz="1200" dirty="0">
                <a:latin typeface="Arial" panose="020B0604020202020204" pitchFamily="34" charset="0"/>
              </a:rPr>
              <a:t>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save</a:t>
            </a:r>
            <a:endParaRPr lang="en-IE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File location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2">
                    <a:lumMod val="75000"/>
                  </a:schemeClr>
                </a:solidFill>
              </a:rPr>
              <a:t>Recommended</a:t>
            </a:r>
            <a:endParaRPr lang="en-I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Course dataset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Salmons caught </a:t>
            </a:r>
            <a:r>
              <a:rPr lang="en-IE" dirty="0"/>
              <a:t>in traps </a:t>
            </a:r>
            <a:r>
              <a:rPr lang="en-IE" sz="1800" dirty="0" smtClean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 smtClean="0"/>
              <a:t>5 </a:t>
            </a:r>
            <a:r>
              <a:rPr lang="en-IE" dirty="0"/>
              <a:t>rivers </a:t>
            </a:r>
            <a:r>
              <a:rPr lang="en-IE" dirty="0" smtClean="0"/>
              <a:t>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covers </a:t>
            </a:r>
            <a:r>
              <a:rPr lang="en-IE" dirty="0"/>
              <a:t>1995-2015 </a:t>
            </a:r>
            <a:r>
              <a:rPr lang="en-IE" dirty="0" smtClean="0"/>
              <a:t>period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Includes for each fish</a:t>
            </a:r>
            <a:endParaRPr lang="en-IE" dirty="0"/>
          </a:p>
          <a:p>
            <a:pPr lvl="2"/>
            <a:r>
              <a:rPr lang="en-IE" dirty="0"/>
              <a:t>r</a:t>
            </a:r>
            <a:r>
              <a:rPr lang="en-IE" dirty="0" smtClean="0"/>
              <a:t>iver </a:t>
            </a:r>
            <a:r>
              <a:rPr lang="en-IE" dirty="0"/>
              <a:t>of capture</a:t>
            </a:r>
          </a:p>
          <a:p>
            <a:pPr lvl="2"/>
            <a:r>
              <a:rPr lang="en-IE" dirty="0" smtClean="0"/>
              <a:t>date</a:t>
            </a:r>
            <a:endParaRPr lang="en-IE" dirty="0"/>
          </a:p>
          <a:p>
            <a:pPr lvl="2"/>
            <a:r>
              <a:rPr lang="en-IE" dirty="0" smtClean="0"/>
              <a:t>marine </a:t>
            </a:r>
            <a:r>
              <a:rPr lang="en-IE" dirty="0"/>
              <a:t>and river age </a:t>
            </a:r>
            <a:endParaRPr lang="en-IE" dirty="0" smtClean="0"/>
          </a:p>
          <a:p>
            <a:pPr lvl="2"/>
            <a:r>
              <a:rPr lang="en-IE" dirty="0" smtClean="0"/>
              <a:t>Length(cm) </a:t>
            </a:r>
            <a:r>
              <a:rPr lang="en-IE" dirty="0"/>
              <a:t>and </a:t>
            </a:r>
            <a:r>
              <a:rPr lang="en-IE" dirty="0" smtClean="0"/>
              <a:t>weight (Kg)</a:t>
            </a:r>
            <a:endParaRPr lang="en-IE" dirty="0"/>
          </a:p>
          <a:p>
            <a:pPr lvl="2"/>
            <a:r>
              <a:rPr lang="en-IE" dirty="0" smtClean="0"/>
              <a:t>infection </a:t>
            </a:r>
            <a:r>
              <a:rPr lang="en-IE" dirty="0"/>
              <a:t>by sea </a:t>
            </a:r>
            <a:r>
              <a:rPr lang="en-IE" dirty="0" smtClean="0"/>
              <a:t>lice</a:t>
            </a:r>
          </a:p>
          <a:p>
            <a:pPr lvl="2"/>
            <a:endParaRPr lang="en-IE" dirty="0"/>
          </a:p>
          <a:p>
            <a:pPr lvl="1"/>
            <a:r>
              <a:rPr lang="en-IE" dirty="0" smtClean="0"/>
              <a:t>SOME ERRORS (inches instead cm…)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</a:t>
            </a:r>
            <a:r>
              <a:rPr lang="en-IE" dirty="0" smtClean="0"/>
              <a:t>salmon.raw.data.txt </a:t>
            </a:r>
            <a:r>
              <a:rPr lang="en-IE" dirty="0"/>
              <a:t>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 smtClean="0"/>
              <a:t>salmon.raw</a:t>
            </a:r>
            <a:r>
              <a:rPr lang="en-IE" sz="2000" dirty="0" smtClean="0"/>
              <a:t>’ (use </a:t>
            </a:r>
            <a:r>
              <a:rPr lang="en-IE" sz="2000" dirty="0" err="1" smtClean="0"/>
              <a:t>setwd</a:t>
            </a:r>
            <a:r>
              <a:rPr lang="en-IE" sz="2000" dirty="0" smtClean="0"/>
              <a:t>() and </a:t>
            </a:r>
            <a:r>
              <a:rPr lang="en-IE" sz="2000" dirty="0" err="1" smtClean="0">
                <a:solidFill>
                  <a:srgbClr val="FF0000"/>
                </a:solidFill>
              </a:rPr>
              <a:t>read.table</a:t>
            </a:r>
            <a:r>
              <a:rPr lang="en-IE" sz="2000" dirty="0" smtClean="0">
                <a:solidFill>
                  <a:srgbClr val="FF0000"/>
                </a:solidFill>
              </a:rPr>
              <a:t>()</a:t>
            </a:r>
            <a:r>
              <a:rPr lang="en-IE" sz="2000" dirty="0" smtClean="0"/>
              <a:t>)</a:t>
            </a: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</a:t>
            </a:r>
            <a:r>
              <a:rPr lang="en-IE" dirty="0" smtClean="0"/>
              <a:t>alright </a:t>
            </a:r>
            <a:r>
              <a:rPr lang="en-IE" sz="2000" dirty="0" smtClean="0">
                <a:solidFill>
                  <a:srgbClr val="FF0000"/>
                </a:solidFill>
              </a:rPr>
              <a:t>(head())</a:t>
            </a:r>
            <a:endParaRPr lang="en-IE" sz="20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</a:t>
            </a:r>
            <a:r>
              <a:rPr lang="en-IE" dirty="0" err="1" smtClean="0"/>
              <a:t>dataframe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</a:t>
            </a:r>
            <a:r>
              <a:rPr lang="en-IE" dirty="0" smtClean="0"/>
              <a:t>the data in your folder </a:t>
            </a:r>
            <a:r>
              <a:rPr lang="en-IE" dirty="0"/>
              <a:t>as ‘</a:t>
            </a:r>
            <a:r>
              <a:rPr lang="en-IE" dirty="0" smtClean="0"/>
              <a:t>salmonRawYourName.txt’</a:t>
            </a:r>
          </a:p>
          <a:p>
            <a:pPr marL="0" indent="0">
              <a:buNone/>
            </a:pPr>
            <a:r>
              <a:rPr lang="en-IE" dirty="0" smtClean="0"/>
              <a:t>(</a:t>
            </a:r>
            <a:r>
              <a:rPr lang="en-IE" dirty="0" err="1" smtClean="0"/>
              <a:t>write.table</a:t>
            </a:r>
            <a:r>
              <a:rPr lang="en-IE" dirty="0" smtClean="0"/>
              <a:t>())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698" y="1953478"/>
            <a:ext cx="8175307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4.2 Basic mining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9676" y="2969190"/>
            <a:ext cx="6639790" cy="1500187"/>
          </a:xfrm>
        </p:spPr>
        <p:txBody>
          <a:bodyPr/>
          <a:lstStyle/>
          <a:p>
            <a:r>
              <a:rPr lang="en-IE" dirty="0" smtClean="0"/>
              <a:t>Looking</a:t>
            </a:r>
          </a:p>
          <a:p>
            <a:r>
              <a:rPr lang="en-IE" dirty="0" smtClean="0"/>
              <a:t>Summarizing</a:t>
            </a:r>
          </a:p>
          <a:p>
            <a:r>
              <a:rPr lang="en-IE" dirty="0" smtClean="0"/>
              <a:t>Cleaning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6696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Why you should keep Excel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05841" y="5782534"/>
            <a:ext cx="5212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3"/>
              </a:rPr>
              <a:t>https://www.youtube.com/watch?v=OrwBc6PwAcY</a:t>
            </a:r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6865" t="10712" r="15407" b="8622"/>
          <a:stretch/>
        </p:blipFill>
        <p:spPr>
          <a:xfrm>
            <a:off x="840971" y="994172"/>
            <a:ext cx="7139247" cy="468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5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Because datasets often very large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4.2.1 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4.2.2 </a:t>
            </a:r>
            <a:r>
              <a:rPr lang="en-US" sz="4400" dirty="0" smtClean="0">
                <a:latin typeface="+mj-lt"/>
                <a:ea typeface="+mj-ea"/>
                <a:cs typeface="+mj-cs"/>
              </a:rPr>
              <a:t>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4.2.3 </a:t>
            </a:r>
            <a:r>
              <a:rPr lang="en-IE" dirty="0" smtClean="0"/>
              <a:t>Basic statistics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4.2.3 </a:t>
            </a:r>
            <a:r>
              <a:rPr lang="en-IE" dirty="0" smtClean="0"/>
              <a:t>Basic statistics, quantile()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4.2.4 </a:t>
            </a:r>
            <a:r>
              <a:rPr lang="en-IE" dirty="0" smtClean="0"/>
              <a:t>Contingency table, table()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658072"/>
            <a:ext cx="8634846" cy="451889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000" dirty="0"/>
              <a:t>Store </a:t>
            </a:r>
            <a:r>
              <a:rPr lang="en-IE" sz="2000" dirty="0" err="1" smtClean="0"/>
              <a:t>salmonRaw</a:t>
            </a:r>
            <a:r>
              <a:rPr lang="en-IE" sz="2000" dirty="0" smtClean="0"/>
              <a:t> (or whichever name you stored it in) </a:t>
            </a:r>
            <a:r>
              <a:rPr lang="en-IE" sz="2000" dirty="0"/>
              <a:t>in a new “</a:t>
            </a:r>
            <a:r>
              <a:rPr lang="en-IE" sz="2000" dirty="0" err="1"/>
              <a:t>salmonTidy</a:t>
            </a:r>
            <a:r>
              <a:rPr lang="en-IE" sz="2000" dirty="0"/>
              <a:t>” </a:t>
            </a:r>
            <a:r>
              <a:rPr lang="en-IE" sz="2000" dirty="0" err="1"/>
              <a:t>data.frame</a:t>
            </a:r>
            <a:r>
              <a:rPr lang="en-IE" sz="2000" dirty="0"/>
              <a:t>.</a:t>
            </a:r>
            <a:br>
              <a:rPr lang="en-IE" sz="2000" dirty="0"/>
            </a:br>
            <a:r>
              <a:rPr lang="en-IE" sz="2000" dirty="0"/>
              <a:t>You will now work on this data set</a:t>
            </a:r>
            <a:r>
              <a:rPr lang="en-IE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000" dirty="0" smtClean="0"/>
              <a:t>Detect </a:t>
            </a:r>
            <a:r>
              <a:rPr lang="en-IE" sz="2000" dirty="0"/>
              <a:t>incorrect weights and correct them</a:t>
            </a:r>
            <a:r>
              <a:rPr lang="en-IE" sz="2000" dirty="0" smtClean="0"/>
              <a:t>.</a:t>
            </a:r>
            <a:br>
              <a:rPr lang="en-IE" sz="2000" dirty="0" smtClean="0"/>
            </a:br>
            <a:r>
              <a:rPr lang="en-IE" sz="2000" dirty="0" smtClean="0"/>
              <a:t>Check the mean/min/max weight before/after.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Recode the column “wild” (</a:t>
            </a:r>
            <a:r>
              <a:rPr lang="en-IE" sz="2000" b="1" dirty="0"/>
              <a:t>1 -&gt; TRUE, </a:t>
            </a:r>
            <a:r>
              <a:rPr lang="en-IE" sz="2000" b="1" dirty="0" smtClean="0"/>
              <a:t>0 </a:t>
            </a:r>
            <a:r>
              <a:rPr lang="en-IE" sz="2000" b="1" dirty="0"/>
              <a:t>-&gt; FALSE</a:t>
            </a:r>
            <a:r>
              <a:rPr lang="en-IE" sz="2000" dirty="0" smtClean="0"/>
              <a:t>).</a:t>
            </a:r>
            <a:br>
              <a:rPr lang="en-IE" sz="2000" dirty="0" smtClean="0"/>
            </a:br>
            <a:r>
              <a:rPr lang="en-IE" sz="2000" dirty="0" smtClean="0"/>
              <a:t>Display the number of TRUE/FALSE/NAs.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Save it in a salmonTidy.csv </a:t>
            </a:r>
            <a:r>
              <a:rPr lang="en-IE" sz="2000" dirty="0" smtClean="0"/>
              <a:t>file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50000"/>
                  </a:schemeClr>
                </a:solidFill>
              </a:rPr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5. Graphics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4.1 Basic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plot(), </a:t>
            </a:r>
            <a:r>
              <a:rPr lang="en-IE" dirty="0" err="1" smtClean="0"/>
              <a:t>hist</a:t>
            </a:r>
            <a:r>
              <a:rPr lang="en-IE" dirty="0" smtClean="0"/>
              <a:t>(), boxplot(), </a:t>
            </a:r>
            <a:r>
              <a:rPr lang="en-IE" dirty="0" err="1" smtClean="0"/>
              <a:t>barplot</a:t>
            </a:r>
            <a:r>
              <a:rPr lang="en-IE" dirty="0" smtClean="0"/>
              <a:t>(), pairs(),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graphic, displays Y Vs X</a:t>
            </a:r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r>
              <a:rPr lang="en-IE" sz="2800" dirty="0" smtClean="0"/>
              <a:t>See ?plot for more customisation</a:t>
            </a:r>
            <a:endParaRPr lang="en-IE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hist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Displays </a:t>
            </a:r>
            <a:r>
              <a:rPr lang="fr-FR" sz="2800" dirty="0" err="1" smtClean="0"/>
              <a:t>histogram</a:t>
            </a:r>
            <a:endParaRPr lang="fr-FR" sz="2800" dirty="0" smtClean="0"/>
          </a:p>
          <a:p>
            <a:r>
              <a:rPr lang="fr-FR" sz="2800" dirty="0" smtClean="0"/>
              <a:t>=</a:t>
            </a:r>
            <a:r>
              <a:rPr lang="fr-FR" sz="2400" dirty="0" smtClean="0"/>
              <a:t>G</a:t>
            </a:r>
            <a:r>
              <a:rPr lang="en-US" sz="2400" dirty="0" err="1" smtClean="0"/>
              <a:t>raphical</a:t>
            </a:r>
            <a:r>
              <a:rPr lang="en-US" sz="2400" dirty="0" smtClean="0"/>
              <a:t> representation of the distribution of numerical data</a:t>
            </a:r>
            <a:endParaRPr lang="en-IE" sz="2400" dirty="0" smtClean="0"/>
          </a:p>
          <a:p>
            <a:endParaRPr lang="en-IE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break = argument </a:t>
            </a:r>
            <a:r>
              <a:rPr lang="fr-FR" sz="2000" dirty="0" err="1" smtClean="0"/>
              <a:t>controling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bars</a:t>
            </a:r>
            <a:endParaRPr lang="en-IE" sz="2000" dirty="0" smtClean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14197</TotalTime>
  <Words>4985</Words>
  <Application>Microsoft Office PowerPoint</Application>
  <PresentationFormat>On-screen Show (4:3)</PresentationFormat>
  <Paragraphs>1376</Paragraphs>
  <Slides>172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172</vt:i4>
      </vt:variant>
    </vt:vector>
  </HeadingPairs>
  <TitlesOfParts>
    <vt:vector size="174" baseType="lpstr">
      <vt:lpstr>Office Theme</vt:lpstr>
      <vt:lpstr>1_Office Theme</vt:lpstr>
      <vt:lpstr>R for beginners training course  Guillaume Bal &amp; Yves Reecht  https://github.com/GuillaumeBal/r.training   February 2018</vt:lpstr>
      <vt:lpstr>GETTING STARTED </vt:lpstr>
      <vt:lpstr>1.1 Coding generalities What is a code Code Vs clicks Common base elements Languages  </vt:lpstr>
      <vt:lpstr>Code or program</vt:lpstr>
      <vt:lpstr>Code (R) Vs clicks (Excel) Similarities</vt:lpstr>
      <vt:lpstr>Code (R) Vs clicks (Excel) Differences</vt:lpstr>
      <vt:lpstr>Code (R) Vs clicks (Excel) Differences</vt:lpstr>
      <vt:lpstr>Why you should use code, summary</vt:lpstr>
      <vt:lpstr>Why you should keep Excel</vt:lpstr>
      <vt:lpstr>Common base elements</vt:lpstr>
      <vt:lpstr>Coding language</vt:lpstr>
      <vt:lpstr>1.2 R Basic Console Variables Scripts Functions Rstudio Good practices</vt:lpstr>
      <vt:lpstr>What’s R ?</vt:lpstr>
      <vt:lpstr>R cons &amp; pros</vt:lpstr>
      <vt:lpstr>Aim of the course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Exercises</vt:lpstr>
      <vt:lpstr>Graphical User Interfaces </vt:lpstr>
      <vt:lpstr>PowerPoint Presentation</vt:lpstr>
      <vt:lpstr>Exercises</vt:lpstr>
      <vt:lpstr>Good coding practices</vt:lpstr>
      <vt:lpstr>PowerPoint Presentation</vt:lpstr>
      <vt:lpstr>PowerPoint Presentation</vt:lpstr>
      <vt:lpstr>PowerPoint Presentation</vt:lpstr>
      <vt:lpstr>Exercises</vt:lpstr>
      <vt:lpstr>2. R language basic structure</vt:lpstr>
      <vt:lpstr>2.1 Vectors data types, structure and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2.2 Further data structures</vt:lpstr>
      <vt:lpstr>PowerPoint Presentation</vt:lpstr>
      <vt:lpstr>PowerPoint Presentation</vt:lpstr>
      <vt:lpstr>PowerPoint Presentation</vt:lpstr>
      <vt:lpstr>2.2.2 Matrices’ algebra</vt:lpstr>
      <vt:lpstr>PowerPoint Presentation</vt:lpstr>
      <vt:lpstr>Exercises</vt:lpstr>
      <vt:lpstr>3. Data manipulations</vt:lpstr>
      <vt:lpstr>3.1 Indexing data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4. Data mining, basics</vt:lpstr>
      <vt:lpstr>4.1 Importing / exporting</vt:lpstr>
      <vt:lpstr>Data loading</vt:lpstr>
      <vt:lpstr>PowerPoint Presentation</vt:lpstr>
      <vt:lpstr>Data loading, read.table()</vt:lpstr>
      <vt:lpstr>Data saving, write.table()</vt:lpstr>
      <vt:lpstr>File location</vt:lpstr>
      <vt:lpstr>Course dataset</vt:lpstr>
      <vt:lpstr>Exercises</vt:lpstr>
      <vt:lpstr>4.2 Basic mining</vt:lpstr>
      <vt:lpstr>PowerPoint Presentation</vt:lpstr>
      <vt:lpstr>PowerPoint Presentation</vt:lpstr>
      <vt:lpstr>4.2.3 Basic statistics</vt:lpstr>
      <vt:lpstr>4.2.3 Basic statistics, quantile()</vt:lpstr>
      <vt:lpstr>4.2.4 Contingency table, table()</vt:lpstr>
      <vt:lpstr>Exercises</vt:lpstr>
      <vt:lpstr>5. Graphics</vt:lpstr>
      <vt:lpstr>4.1 Basic graphics</vt:lpstr>
      <vt:lpstr>plot()</vt:lpstr>
      <vt:lpstr>hist()</vt:lpstr>
      <vt:lpstr>barplot()</vt:lpstr>
      <vt:lpstr>boxplot()</vt:lpstr>
      <vt:lpstr>matplot()</vt:lpstr>
      <vt:lpstr>pairs()</vt:lpstr>
      <vt:lpstr>Saving graphics</vt:lpstr>
      <vt:lpstr>Exercises</vt:lpstr>
      <vt:lpstr>4.2 Customizing graphics</vt:lpstr>
      <vt:lpstr>Features type</vt:lpstr>
      <vt:lpstr>Points, lines and colours</vt:lpstr>
      <vt:lpstr>More features</vt:lpstr>
      <vt:lpstr>More features</vt:lpstr>
      <vt:lpstr>Exercises</vt:lpstr>
      <vt:lpstr>4.3 Global graphics settings</vt:lpstr>
      <vt:lpstr>par(), global parameters</vt:lpstr>
      <vt:lpstr>par()</vt:lpstr>
      <vt:lpstr>Exercises</vt:lpstr>
      <vt:lpstr>More on graphics</vt:lpstr>
      <vt:lpstr>6. Repetitive &amp; conditional tasks</vt:lpstr>
      <vt:lpstr>6.1 Applying the same function - over one dimension of a matrix/dataframe/array, apply() - by factor levels on a vector, matrix, dataframe, tapply &amp; by()   (over elements of a list, sapply() and lapply(), see extras section)   </vt:lpstr>
      <vt:lpstr>Applying across dimensions : apply()</vt:lpstr>
      <vt:lpstr>Apply functions by factor(s) tapply()</vt:lpstr>
      <vt:lpstr>Applying functions by factor(s) by()</vt:lpstr>
      <vt:lpstr>Including ‘applied functions’ arguments</vt:lpstr>
      <vt:lpstr>Exercises</vt:lpstr>
      <vt:lpstr>6.2 loops - for() loop, performs instruction for given number time - nesting loops - if(), for conditional tasks, not a loop but part of nested loops  (while() loop, perform instructions while condition is satisfied, see extras section)   </vt:lpstr>
      <vt:lpstr>for() loops, structure</vt:lpstr>
      <vt:lpstr>for() loops, when ?</vt:lpstr>
      <vt:lpstr>Add conditional tasks with if() </vt:lpstr>
      <vt:lpstr>Add conditional tasks with if() </vt:lpstr>
      <vt:lpstr>Exercises</vt:lpstr>
      <vt:lpstr>Exercises</vt:lpstr>
      <vt:lpstr>Exercises</vt:lpstr>
      <vt:lpstr>Nesting loops</vt:lpstr>
      <vt:lpstr>if() specific options </vt:lpstr>
      <vt:lpstr>7. More advanced analyses &amp; programming</vt:lpstr>
      <vt:lpstr>7.1 Creating functions    </vt:lpstr>
      <vt:lpstr>Functions</vt:lpstr>
      <vt:lpstr>Sum of 2 integers</vt:lpstr>
      <vt:lpstr>Sum of 2 integers, stop()</vt:lpstr>
      <vt:lpstr>Sum of 2 integers, warnings()</vt:lpstr>
      <vt:lpstr>Exercises</vt:lpstr>
      <vt:lpstr>Adding default arguments’ values</vt:lpstr>
      <vt:lpstr>Further tools for functions</vt:lpstr>
      <vt:lpstr>R functions, get details</vt:lpstr>
      <vt:lpstr>7.2 Quick overview stats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General-purpose optimization in R</vt:lpstr>
      <vt:lpstr>7. EXTRAS  YOU MAY NEED / USE SOON ... </vt:lpstr>
      <vt:lpstr>dates</vt:lpstr>
      <vt:lpstr>Other data structures</vt:lpstr>
      <vt:lpstr>PowerPoint Presentation</vt:lpstr>
      <vt:lpstr>Applying functions on  elements of list</vt:lpstr>
      <vt:lpstr>Applying functions by factor(s) by()</vt:lpstr>
      <vt:lpstr>Applying functions by factor(s) by()</vt:lpstr>
      <vt:lpstr>while() loop</vt:lpstr>
      <vt:lpstr>Data loading and saving, excel files</vt:lpstr>
      <vt:lpstr>ggplot2 package</vt:lpstr>
      <vt:lpstr>ggplot2 package, examples</vt:lpstr>
      <vt:lpstr>ggplot2 package, examples</vt:lpstr>
      <vt:lpstr>ggplot2 package, examples</vt:lpstr>
      <vt:lpstr>8. TO KEEP GOING</vt:lpstr>
      <vt:lpstr>Reports, R markdown package</vt:lpstr>
      <vt:lpstr>R packages</vt:lpstr>
      <vt:lpstr>R packages, fisheries</vt:lpstr>
      <vt:lpstr>Write your own models</vt:lpstr>
      <vt:lpstr>PowerPoint Presentation</vt:lpstr>
      <vt:lpstr>More exercises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Yves Reecht</cp:lastModifiedBy>
  <cp:revision>484</cp:revision>
  <dcterms:created xsi:type="dcterms:W3CDTF">2016-03-08T09:10:36Z</dcterms:created>
  <dcterms:modified xsi:type="dcterms:W3CDTF">2018-02-21T14:55:20Z</dcterms:modified>
</cp:coreProperties>
</file>